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77" r:id="rId3"/>
    <p:sldId id="278" r:id="rId4"/>
    <p:sldId id="279" r:id="rId5"/>
    <p:sldId id="280" r:id="rId6"/>
    <p:sldId id="281" r:id="rId7"/>
    <p:sldId id="282" r:id="rId8"/>
    <p:sldId id="283" r:id="rId9"/>
    <p:sldId id="289" r:id="rId10"/>
    <p:sldId id="284" r:id="rId11"/>
    <p:sldId id="285" r:id="rId12"/>
    <p:sldId id="286" r:id="rId13"/>
    <p:sldId id="287" r:id="rId14"/>
    <p:sldId id="288" r:id="rId15"/>
    <p:sldId id="276" r:id="rId16"/>
    <p:sldId id="258" r:id="rId17"/>
    <p:sldId id="259"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32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2C667-ACC2-4940-B94E-A4BD07701AB4}" type="datetimeFigureOut">
              <a:rPr lang="sl-SI" smtClean="0"/>
              <a:t>11.5.2026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8A25F-5E8D-4DB4-BCCF-8CCA01177A15}" type="slidenum">
              <a:rPr lang="sl-SI" smtClean="0"/>
              <a:t>‹#›</a:t>
            </a:fld>
            <a:endParaRPr lang="sl-SI"/>
          </a:p>
        </p:txBody>
      </p:sp>
    </p:spTree>
    <p:extLst>
      <p:ext uri="{BB962C8B-B14F-4D97-AF65-F5344CB8AC3E}">
        <p14:creationId xmlns:p14="http://schemas.microsoft.com/office/powerpoint/2010/main" val="400553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D4F8A25F-5E8D-4DB4-BCCF-8CCA01177A15}" type="slidenum">
              <a:rPr lang="sl-SI" smtClean="0"/>
              <a:t>9</a:t>
            </a:fld>
            <a:endParaRPr lang="sl-SI"/>
          </a:p>
        </p:txBody>
      </p:sp>
    </p:spTree>
    <p:extLst>
      <p:ext uri="{BB962C8B-B14F-4D97-AF65-F5344CB8AC3E}">
        <p14:creationId xmlns:p14="http://schemas.microsoft.com/office/powerpoint/2010/main" val="114836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a:t>Kliknite, če želite urediti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Kliknite, če želite urediti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Kliknite, če želite urediti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a:t>Kliknite, če želite urediti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a:t>Kliknite, če želite urediti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a:t>Kliknite, če želite urediti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4494F19-69BE-CCF0-1402-B20EDDD63C5C}"/>
              </a:ext>
            </a:extLst>
          </p:cNvPr>
          <p:cNvSpPr>
            <a:spLocks noGrp="1"/>
          </p:cNvSpPr>
          <p:nvPr>
            <p:ph type="ctrTitle"/>
          </p:nvPr>
        </p:nvSpPr>
        <p:spPr>
          <a:xfrm>
            <a:off x="2260029" y="3080772"/>
            <a:ext cx="8915399" cy="2853683"/>
          </a:xfrm>
        </p:spPr>
        <p:txBody>
          <a:bodyPr>
            <a:normAutofit/>
          </a:bodyPr>
          <a:lstStyle/>
          <a:p>
            <a:pPr algn="ctr"/>
            <a:r>
              <a:rPr lang="sl-SI" sz="7200" b="1" dirty="0"/>
              <a:t>Moč in lepota besede v Psalmih</a:t>
            </a:r>
            <a:endParaRPr lang="sl-SI" dirty="0"/>
          </a:p>
        </p:txBody>
      </p:sp>
      <p:pic>
        <p:nvPicPr>
          <p:cNvPr id="4" name="Slika 3" descr="Slika, ki vsebuje besede violina&#10;&#10;Opis je samodejno ustvarjen">
            <a:extLst>
              <a:ext uri="{FF2B5EF4-FFF2-40B4-BE49-F238E27FC236}">
                <a16:creationId xmlns:a16="http://schemas.microsoft.com/office/drawing/2014/main" xmlns="" id="{295751F7-6638-EB4D-3A27-5AF158DE79AD}"/>
              </a:ext>
            </a:extLst>
          </p:cNvPr>
          <p:cNvPicPr>
            <a:picLocks noChangeAspect="1"/>
          </p:cNvPicPr>
          <p:nvPr/>
        </p:nvPicPr>
        <p:blipFill>
          <a:blip r:embed="rId2"/>
          <a:stretch>
            <a:fillRect/>
          </a:stretch>
        </p:blipFill>
        <p:spPr>
          <a:xfrm>
            <a:off x="270594" y="369495"/>
            <a:ext cx="11921406" cy="2711278"/>
          </a:xfrm>
          <a:prstGeom prst="rect">
            <a:avLst/>
          </a:prstGeom>
        </p:spPr>
      </p:pic>
    </p:spTree>
    <p:extLst>
      <p:ext uri="{BB962C8B-B14F-4D97-AF65-F5344CB8AC3E}">
        <p14:creationId xmlns:p14="http://schemas.microsoft.com/office/powerpoint/2010/main" val="254338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91F1DA5D-7FF1-A4C8-B9DA-C602C6106568}"/>
              </a:ext>
            </a:extLst>
          </p:cNvPr>
          <p:cNvSpPr>
            <a:spLocks noGrp="1"/>
          </p:cNvSpPr>
          <p:nvPr>
            <p:ph idx="1"/>
          </p:nvPr>
        </p:nvSpPr>
        <p:spPr>
          <a:xfrm>
            <a:off x="1600200" y="539496"/>
            <a:ext cx="9857232" cy="6135624"/>
          </a:xfrm>
        </p:spPr>
        <p:txBody>
          <a:bodyPr>
            <a:normAutofit/>
          </a:bodyPr>
          <a:lstStyle/>
          <a:p>
            <a:r>
              <a:rPr lang="sl-SI" i="1" dirty="0"/>
              <a:t>Iz globočine kličem k tebi, Gospod</a:t>
            </a:r>
            <a:r>
              <a:rPr lang="sl-SI" dirty="0"/>
              <a:t>. </a:t>
            </a:r>
          </a:p>
          <a:p>
            <a:pPr marL="0" indent="0">
              <a:buNone/>
            </a:pPr>
            <a:endParaRPr lang="sl-SI" dirty="0"/>
          </a:p>
          <a:p>
            <a:r>
              <a:rPr lang="sl-SI" b="1" dirty="0"/>
              <a:t>Z »globočino« psalmist misli na najnižji mogoči kraj. </a:t>
            </a:r>
            <a:r>
              <a:rPr lang="sl-SI" dirty="0"/>
              <a:t>Z lepo slovensko besedo bi ga lahko poimenovali kar »brezno«, ker je to res kraj, ki je tako nizko, da se mu ne vidi dna (brez-dno), brezdanja globina, torej. </a:t>
            </a:r>
          </a:p>
          <a:p>
            <a:r>
              <a:rPr lang="sl-SI" dirty="0"/>
              <a:t>Ko govorimo o »globočini«, imamo tako </a:t>
            </a:r>
            <a:r>
              <a:rPr lang="sl-SI" b="1" dirty="0"/>
              <a:t>v mislih najnižji možni položaj v življenju. </a:t>
            </a:r>
            <a:r>
              <a:rPr lang="sl-SI" dirty="0"/>
              <a:t>Prav mirno lahko rečemo tudi, da </a:t>
            </a:r>
            <a:r>
              <a:rPr lang="sl-SI" b="1" dirty="0"/>
              <a:t>psalmist govori o smrti,</a:t>
            </a:r>
            <a:r>
              <a:rPr lang="sl-SI" dirty="0"/>
              <a:t> saj je podzemlje v hebrejskem pojmovanju tradicionalno prebivališče umrlih (</a:t>
            </a:r>
            <a:r>
              <a:rPr lang="sl-SI" dirty="0" err="1"/>
              <a:t>t.i</a:t>
            </a:r>
            <a:r>
              <a:rPr lang="sl-SI" dirty="0"/>
              <a:t>. </a:t>
            </a:r>
            <a:r>
              <a:rPr lang="sl-SI" i="1" dirty="0" err="1"/>
              <a:t>šeol</a:t>
            </a:r>
            <a:r>
              <a:rPr lang="sl-SI" dirty="0"/>
              <a:t>). </a:t>
            </a:r>
          </a:p>
          <a:p>
            <a:r>
              <a:rPr lang="sl-SI" dirty="0"/>
              <a:t>Klic psalmista je tako zelo </a:t>
            </a:r>
            <a:r>
              <a:rPr lang="sl-SI" b="1" dirty="0"/>
              <a:t>podoben Jonovi molitvi znotraj velike ribe</a:t>
            </a:r>
            <a:r>
              <a:rPr lang="sl-SI" dirty="0"/>
              <a:t> (Jon 2,3-4), situacija, v kateri se nahaja, pa še najbolj spominja na stanje tistega človeka, ki »</a:t>
            </a:r>
            <a:r>
              <a:rPr lang="sl-SI" i="1" dirty="0"/>
              <a:t>je šel iz Jeruzalema v Jeriho in je padel med razbojnike. Ti so ga slekli, pretepli, pustili napol mrtvega in odšli</a:t>
            </a:r>
            <a:r>
              <a:rPr lang="sl-SI" dirty="0"/>
              <a:t>.« (</a:t>
            </a:r>
            <a:r>
              <a:rPr lang="sl-SI" dirty="0" err="1"/>
              <a:t>Lk</a:t>
            </a:r>
            <a:r>
              <a:rPr lang="sl-SI" dirty="0"/>
              <a:t> 10,30-31) Če vemo, da je Jeriha najnižje mesto na svetu, potem je jasno, da je to stanje človeka povsem na dnu. </a:t>
            </a:r>
          </a:p>
          <a:p>
            <a:r>
              <a:rPr lang="sl-SI" dirty="0"/>
              <a:t>Če pa poleg povežemo še Jonovo zgodbo, potem razumemo, da </a:t>
            </a:r>
            <a:r>
              <a:rPr lang="sl-SI" b="1" dirty="0"/>
              <a:t>je to </a:t>
            </a:r>
            <a:r>
              <a:rPr lang="sl-SI" b="1" i="1" dirty="0"/>
              <a:t>stanje brez Boga</a:t>
            </a:r>
            <a:r>
              <a:rPr lang="sl-SI" b="1" dirty="0"/>
              <a:t>. </a:t>
            </a:r>
            <a:r>
              <a:rPr lang="sl-SI" dirty="0"/>
              <a:t>Jona je šel v </a:t>
            </a:r>
            <a:r>
              <a:rPr lang="sl-SI" dirty="0" err="1"/>
              <a:t>Taršiš</a:t>
            </a:r>
            <a:r>
              <a:rPr lang="sl-SI" dirty="0"/>
              <a:t>, mesto na koncu sveta, v povsem nasprotno smer, kot bi moral iti, in je zato pristal najgloblje, </a:t>
            </a:r>
            <a:r>
              <a:rPr lang="sl-SI" b="1" dirty="0"/>
              <a:t>najbolj proč od Boga. </a:t>
            </a:r>
          </a:p>
          <a:p>
            <a:r>
              <a:rPr lang="sl-SI" b="1" dirty="0"/>
              <a:t>»Globočina« ali »brezno« je namreč kraj, ki je najbolj daleč od Božjega »prebivališča«, neba namreč, in mu je tudi najbolj nasproten. </a:t>
            </a:r>
          </a:p>
        </p:txBody>
      </p:sp>
    </p:spTree>
    <p:extLst>
      <p:ext uri="{BB962C8B-B14F-4D97-AF65-F5344CB8AC3E}">
        <p14:creationId xmlns:p14="http://schemas.microsoft.com/office/powerpoint/2010/main" val="13067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576A464A-5DD5-C8C3-3A33-FCB39688B239}"/>
              </a:ext>
            </a:extLst>
          </p:cNvPr>
          <p:cNvSpPr>
            <a:spLocks noGrp="1"/>
          </p:cNvSpPr>
          <p:nvPr>
            <p:ph idx="1"/>
          </p:nvPr>
        </p:nvSpPr>
        <p:spPr>
          <a:xfrm>
            <a:off x="1627632" y="566928"/>
            <a:ext cx="9876980" cy="5344294"/>
          </a:xfrm>
        </p:spPr>
        <p:txBody>
          <a:bodyPr/>
          <a:lstStyle/>
          <a:p>
            <a:r>
              <a:rPr lang="sl-SI" b="1" dirty="0"/>
              <a:t>Prva kitica (v.1-2)</a:t>
            </a:r>
            <a:endParaRPr lang="sl-SI" dirty="0"/>
          </a:p>
          <a:p>
            <a:r>
              <a:rPr lang="sl-SI" dirty="0"/>
              <a:t>Psalm se tako odpre s silovito prošnjo, ki se s podobnimi besedami ponovi kar dvakrat (temu rečemo </a:t>
            </a:r>
            <a:r>
              <a:rPr lang="sl-SI" b="1" i="1" dirty="0"/>
              <a:t>paralelizem</a:t>
            </a:r>
            <a:r>
              <a:rPr lang="sl-SI" dirty="0"/>
              <a:t>). Kot pač vsako klicanje, ki ne želi biti preslišano (npr. 1 Mz 22,11; 2 Mz 3,4; 1 Sam 3,10): </a:t>
            </a:r>
          </a:p>
          <a:p>
            <a:r>
              <a:rPr lang="sl-SI" dirty="0"/>
              <a:t>»</a:t>
            </a:r>
            <a:r>
              <a:rPr lang="sl-SI" i="1" dirty="0"/>
              <a:t>Iz globočine kličem k tebi, Gospod; / Gospod, usliši moje klice. / Tvoja ušesa naj prisluhnejo glasu / moje ponižne prošnje</a:t>
            </a:r>
            <a:r>
              <a:rPr lang="sl-SI" dirty="0"/>
              <a:t>.« (v.1b-2) </a:t>
            </a:r>
          </a:p>
          <a:p>
            <a:r>
              <a:rPr lang="sl-SI" dirty="0"/>
              <a:t>Psalmist dvakrat ponovi Gospodovo ime, dvakrat govori o klicu in dvakrat o poslušanju. Uvodna kitica je napisana v </a:t>
            </a:r>
            <a:r>
              <a:rPr lang="sl-SI" b="1" dirty="0"/>
              <a:t>oklepajočem paralelizmu </a:t>
            </a:r>
            <a:r>
              <a:rPr lang="sl-SI" dirty="0"/>
              <a:t>(klic-poslušanje-poslušanje-klic), tako da že sama oblika izpostavlja glavno sporočilo psalma: </a:t>
            </a:r>
            <a:r>
              <a:rPr lang="sl-SI" b="1" dirty="0"/>
              <a:t>človekova prošnja je le slaboten in nemočen klic. Edino, kar človeka lahko reši iz brezna, je Božje </a:t>
            </a:r>
            <a:r>
              <a:rPr lang="sl-SI" b="1" i="1" dirty="0"/>
              <a:t>poslušanje</a:t>
            </a:r>
            <a:r>
              <a:rPr lang="sl-SI" b="1" dirty="0"/>
              <a:t>, ki je tako postavljeno na sredino kitice.</a:t>
            </a:r>
          </a:p>
          <a:p>
            <a:endParaRPr lang="sl-SI" dirty="0"/>
          </a:p>
        </p:txBody>
      </p:sp>
    </p:spTree>
    <p:extLst>
      <p:ext uri="{BB962C8B-B14F-4D97-AF65-F5344CB8AC3E}">
        <p14:creationId xmlns:p14="http://schemas.microsoft.com/office/powerpoint/2010/main" val="271949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C292F074-C3B9-94EF-EC25-86ED3EFCF80C}"/>
              </a:ext>
            </a:extLst>
          </p:cNvPr>
          <p:cNvSpPr>
            <a:spLocks noGrp="1"/>
          </p:cNvSpPr>
          <p:nvPr>
            <p:ph idx="1"/>
          </p:nvPr>
        </p:nvSpPr>
        <p:spPr>
          <a:xfrm>
            <a:off x="1664208" y="393192"/>
            <a:ext cx="9840404" cy="6254496"/>
          </a:xfrm>
        </p:spPr>
        <p:txBody>
          <a:bodyPr>
            <a:normAutofit fontScale="92500" lnSpcReduction="10000"/>
          </a:bodyPr>
          <a:lstStyle/>
          <a:p>
            <a:r>
              <a:rPr lang="sl-SI" b="1" dirty="0"/>
              <a:t>Druga kitica (v.3-4)</a:t>
            </a:r>
            <a:endParaRPr lang="sl-SI" dirty="0"/>
          </a:p>
          <a:p>
            <a:r>
              <a:rPr lang="sl-SI" dirty="0"/>
              <a:t>»</a:t>
            </a:r>
            <a:r>
              <a:rPr lang="sl-SI" i="1" dirty="0"/>
              <a:t>Če boš gledal na krivdo, Gospod, / Gospod, kdo bo mogel obstati? / Toda pri tebi je odpuščanje, / da bi ti v spoštovanju služili.</a:t>
            </a:r>
            <a:r>
              <a:rPr lang="sl-SI" dirty="0"/>
              <a:t>«</a:t>
            </a:r>
          </a:p>
          <a:p>
            <a:r>
              <a:rPr lang="sl-SI" dirty="0"/>
              <a:t>Zakaj bi človek tako zelo vpil in ponavljal iste besede, če ne prav zato, ker se je začel zavedati, da je </a:t>
            </a:r>
            <a:r>
              <a:rPr lang="sl-SI" b="1" dirty="0"/>
              <a:t>odnos med njim in Bogom prekinjen, </a:t>
            </a:r>
            <a:r>
              <a:rPr lang="sl-SI" dirty="0"/>
              <a:t>da je med njima nastala neka ovira, prepad, ki ga ne more premostiti? </a:t>
            </a:r>
            <a:r>
              <a:rPr lang="sl-SI" b="1" dirty="0"/>
              <a:t>Da je človek resnično na dnu, pove že dejstvo, da je že mimo faza njegovega skrivanja in prenašanja krivde na druge ljudi. </a:t>
            </a:r>
            <a:r>
              <a:rPr lang="sl-SI" dirty="0"/>
              <a:t>Človek prizna, da na njem leži </a:t>
            </a:r>
            <a:r>
              <a:rPr lang="sl-SI" b="1" i="1" dirty="0"/>
              <a:t>krivda</a:t>
            </a:r>
            <a:r>
              <a:rPr lang="sl-SI" dirty="0"/>
              <a:t>. Prišel je do bridke resnice, da je </a:t>
            </a:r>
            <a:r>
              <a:rPr lang="sl-SI" b="1" dirty="0"/>
              <a:t>on tisti, ki je izkopal brezno, v katerega je padel. </a:t>
            </a:r>
          </a:p>
          <a:p>
            <a:r>
              <a:rPr lang="sl-SI" dirty="0"/>
              <a:t>Tako se začne njegova rešitev: </a:t>
            </a:r>
            <a:r>
              <a:rPr lang="sl-SI" b="1" dirty="0"/>
              <a:t>ko postavi na pravo mesto samega sebe in Boga. </a:t>
            </a:r>
            <a:r>
              <a:rPr lang="sl-SI" dirty="0"/>
              <a:t>On je </a:t>
            </a:r>
            <a:r>
              <a:rPr lang="sl-SI" i="1" dirty="0"/>
              <a:t>grešnik</a:t>
            </a:r>
            <a:r>
              <a:rPr lang="sl-SI" dirty="0"/>
              <a:t>, ki si – če gledamo strogo pravično – ne zasluži odpuščanja. </a:t>
            </a:r>
            <a:r>
              <a:rPr lang="sl-SI" b="1" dirty="0"/>
              <a:t>Vendar je grešnik, ki verjame.</a:t>
            </a:r>
            <a:r>
              <a:rPr lang="sl-SI" dirty="0"/>
              <a:t> Gospoda poimenuje z </a:t>
            </a:r>
            <a:r>
              <a:rPr lang="sl-SI" i="1" dirty="0"/>
              <a:t>odpuščanjem</a:t>
            </a:r>
            <a:r>
              <a:rPr lang="sl-SI" dirty="0"/>
              <a:t>, in to je resnično njegovo ime: »</a:t>
            </a:r>
            <a:r>
              <a:rPr lang="sl-SI" i="1" dirty="0"/>
              <a:t>Ti pa si Bog, ki odpuščaš, milostljiv in usmiljen, počasen v jezi in obilen v dobroti, da jih nisi zapustil.</a:t>
            </a:r>
            <a:r>
              <a:rPr lang="sl-SI" dirty="0"/>
              <a:t>« (</a:t>
            </a:r>
            <a:r>
              <a:rPr lang="sl-SI" dirty="0" err="1"/>
              <a:t>Neh</a:t>
            </a:r>
            <a:r>
              <a:rPr lang="sl-SI" dirty="0"/>
              <a:t> 9,17; glej tudi 2 Mz 34,6)</a:t>
            </a:r>
          </a:p>
          <a:p>
            <a:r>
              <a:rPr lang="sl-SI" b="1" dirty="0"/>
              <a:t>Če je torej krivda premagana z Božjim odpuščanjem, človek lahko obstane samo tako, da mu služi. </a:t>
            </a:r>
            <a:r>
              <a:rPr lang="sl-SI" dirty="0"/>
              <a:t>Dobesedni prevod zadnjega verza te kitice bi se sicer glasil »</a:t>
            </a:r>
            <a:r>
              <a:rPr lang="sl-SI" i="1" dirty="0"/>
              <a:t>da bi se ga bali</a:t>
            </a:r>
            <a:r>
              <a:rPr lang="sl-SI" dirty="0"/>
              <a:t>«, toda naš prevod izbere kar ustrezno besedo, »</a:t>
            </a:r>
            <a:r>
              <a:rPr lang="sl-SI" i="1" dirty="0"/>
              <a:t>služiti s spoštovanjem</a:t>
            </a:r>
            <a:r>
              <a:rPr lang="sl-SI" dirty="0"/>
              <a:t>«, saj Bog seveda ne želi, da bi se ga »bali«, temveč da bi ga </a:t>
            </a:r>
            <a:r>
              <a:rPr lang="sl-SI" i="1" dirty="0"/>
              <a:t>ljubili s spoštovanjem</a:t>
            </a:r>
            <a:r>
              <a:rPr lang="sl-SI" dirty="0"/>
              <a:t>, torej tako, kot naj bi otroci ljubili svojega očeta (2 Mz 20,12). </a:t>
            </a:r>
          </a:p>
          <a:p>
            <a:r>
              <a:rPr lang="sl-SI" dirty="0"/>
              <a:t>Vendar pa vseeno ne smemo prezreti, da </a:t>
            </a:r>
            <a:r>
              <a:rPr lang="sl-SI" b="1" dirty="0"/>
              <a:t>gre pri spoštovanju vendarle tudi za neke vrste strah. Če koga spoštujemo, namreč ne zlorabljamo njegove ljubezni, </a:t>
            </a:r>
            <a:r>
              <a:rPr lang="sl-SI" dirty="0"/>
              <a:t>čeprav se zavedamo, da je brezpogojna. Prav temu je namenjeno tudi Božje odpuščanje: da bi okusili njegovo neskončno ljubezen in da bi se bali od nje spet kdaj ločiti. </a:t>
            </a:r>
          </a:p>
        </p:txBody>
      </p:sp>
    </p:spTree>
    <p:extLst>
      <p:ext uri="{BB962C8B-B14F-4D97-AF65-F5344CB8AC3E}">
        <p14:creationId xmlns:p14="http://schemas.microsoft.com/office/powerpoint/2010/main" val="33132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DD80392D-DB79-C3E0-DB14-1F4ABFA44BD9}"/>
              </a:ext>
            </a:extLst>
          </p:cNvPr>
          <p:cNvSpPr>
            <a:spLocks noGrp="1"/>
          </p:cNvSpPr>
          <p:nvPr>
            <p:ph idx="1"/>
          </p:nvPr>
        </p:nvSpPr>
        <p:spPr>
          <a:xfrm>
            <a:off x="1609344" y="658368"/>
            <a:ext cx="9895268" cy="6007608"/>
          </a:xfrm>
        </p:spPr>
        <p:txBody>
          <a:bodyPr>
            <a:normAutofit lnSpcReduction="10000"/>
          </a:bodyPr>
          <a:lstStyle/>
          <a:p>
            <a:r>
              <a:rPr lang="sl-SI" b="1" dirty="0"/>
              <a:t>Tretja kitica (v. 5-7a)</a:t>
            </a:r>
            <a:endParaRPr lang="sl-SI" dirty="0"/>
          </a:p>
          <a:p>
            <a:r>
              <a:rPr lang="sl-SI" dirty="0"/>
              <a:t>»</a:t>
            </a:r>
            <a:r>
              <a:rPr lang="sl-SI" i="1" dirty="0"/>
              <a:t>Upam v Gospoda, moja duša upa, / čakam na njegovo besedo. / Moja duša čaka na Gospoda / bolj kakor stražarji na jutro; / bolj kakor stražarji na jutro / naj Izrael čaka na Gospoda.</a:t>
            </a:r>
            <a:r>
              <a:rPr lang="sl-SI" dirty="0"/>
              <a:t>«</a:t>
            </a:r>
          </a:p>
          <a:p>
            <a:r>
              <a:rPr lang="sl-SI" dirty="0"/>
              <a:t>Iz te prošnje se izvije ena najlepših prispodob v svetovni književnosti: </a:t>
            </a:r>
            <a:r>
              <a:rPr lang="sl-SI" i="1" dirty="0"/>
              <a:t>stražarji, ki čakajo na jutro</a:t>
            </a:r>
            <a:r>
              <a:rPr lang="sl-SI" dirty="0"/>
              <a:t>. </a:t>
            </a:r>
            <a:r>
              <a:rPr lang="sl-SI" b="1" dirty="0"/>
              <a:t>Beseda »</a:t>
            </a:r>
            <a:r>
              <a:rPr lang="sl-SI" b="1" i="1" dirty="0" err="1"/>
              <a:t>šomərim</a:t>
            </a:r>
            <a:r>
              <a:rPr lang="sl-SI" b="1" dirty="0"/>
              <a:t>« izhaja iz glagola »</a:t>
            </a:r>
            <a:r>
              <a:rPr lang="sl-SI" b="1" i="1" dirty="0" err="1"/>
              <a:t>šamar</a:t>
            </a:r>
            <a:r>
              <a:rPr lang="sl-SI" b="1" dirty="0"/>
              <a:t>«, kar pomeni »opazovati«, a tudi »preučevati«, »biti pozoren« ali »paziti«.</a:t>
            </a:r>
            <a:r>
              <a:rPr lang="sl-SI" dirty="0"/>
              <a:t> Tako gre lahko za »opazovalce« na mestnem obzidju, lahko pa tudi za duhovnike, ki so v posebnem obredu celo noč bdeli v molitvi, da bi ob zori začeli s slovesnim bogoslužjem. </a:t>
            </a:r>
            <a:r>
              <a:rPr lang="sl-SI" b="1" dirty="0"/>
              <a:t>Vsekakor pa gre za nekoga, za kogar je služba bdeti in čakati.</a:t>
            </a:r>
            <a:r>
              <a:rPr lang="sl-SI" dirty="0"/>
              <a:t> In vsakdo, ki je kdaj izkusil bedenje, ve, kako zelo dolga, kako neskončno dolga zna biti noč. </a:t>
            </a:r>
            <a:r>
              <a:rPr lang="sl-SI" b="1" dirty="0"/>
              <a:t>Posebej tista noč, ki jo človek doživlja znotraj sebe, </a:t>
            </a:r>
            <a:r>
              <a:rPr lang="sl-SI" dirty="0"/>
              <a:t>ko jutra noče in noče biti. </a:t>
            </a:r>
            <a:r>
              <a:rPr lang="sl-SI" b="1" dirty="0"/>
              <a:t>Tako zelo dolga in mučna zna biti kdaj tudi Božja tišina. </a:t>
            </a:r>
            <a:r>
              <a:rPr lang="sl-SI" dirty="0"/>
              <a:t>In čakanje na Božji odgovor je resnično naporen proces. </a:t>
            </a:r>
          </a:p>
          <a:p>
            <a:r>
              <a:rPr lang="sl-SI" dirty="0"/>
              <a:t>Seveda nam je čakanje nekaj najbolj nadležnega, saj smo posebno dandanes vajeni vse stvari dobiti takoj. Toda čeprav je naporno in na videz nesmiselno, je čakanje potrebno. </a:t>
            </a:r>
            <a:r>
              <a:rPr lang="sl-SI" b="1" dirty="0"/>
              <a:t>V čakanju namreč človek zori, se spreminja. </a:t>
            </a:r>
            <a:r>
              <a:rPr lang="sl-SI" dirty="0"/>
              <a:t>Rešitve namreč ne sme dobiti prelahko, sicer bi mu nič ne pomenila. Zanjo se mora potruditi. Upati. Čakati. Si je vedno bolj želeti, dokler ne bi tako prevzela vsega njegovega bitja. </a:t>
            </a:r>
            <a:r>
              <a:rPr lang="sl-SI" b="1" dirty="0"/>
              <a:t>Psalmist to počne s stalnim ponavljanjem enih in istih besed: upati, čakati, bolj kot stražarji na jutro, čakati, čakati. </a:t>
            </a:r>
            <a:r>
              <a:rPr lang="sl-SI" dirty="0"/>
              <a:t>Kot bi si prigovarjal in se spodbujal, kot bi ponavljal, da v naporu čakanja ne bi pozabil. </a:t>
            </a:r>
          </a:p>
        </p:txBody>
      </p:sp>
    </p:spTree>
    <p:extLst>
      <p:ext uri="{BB962C8B-B14F-4D97-AF65-F5344CB8AC3E}">
        <p14:creationId xmlns:p14="http://schemas.microsoft.com/office/powerpoint/2010/main" val="385932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C27DFD82-9D1B-4F17-0911-5654DD28899B}"/>
              </a:ext>
            </a:extLst>
          </p:cNvPr>
          <p:cNvSpPr>
            <a:spLocks noGrp="1"/>
          </p:cNvSpPr>
          <p:nvPr>
            <p:ph idx="1"/>
          </p:nvPr>
        </p:nvSpPr>
        <p:spPr>
          <a:xfrm>
            <a:off x="1618488" y="704088"/>
            <a:ext cx="9886124" cy="5943600"/>
          </a:xfrm>
        </p:spPr>
        <p:txBody>
          <a:bodyPr>
            <a:normAutofit fontScale="92500"/>
          </a:bodyPr>
          <a:lstStyle/>
          <a:p>
            <a:r>
              <a:rPr lang="sl-SI" dirty="0"/>
              <a:t>Vprašanja, ki jih porajajo človekovi padci, namreč niso enostavna vprašanja. Zato tudi pravi odgovori </a:t>
            </a:r>
            <a:r>
              <a:rPr lang="sl-SI" dirty="0" err="1"/>
              <a:t>nanja</a:t>
            </a:r>
            <a:r>
              <a:rPr lang="sl-SI" dirty="0"/>
              <a:t> niso enostavni, niti jasni in nedvoumni ne. Zato se prave odgovore išče dolgo, zelo dolgo časa, včasih celo življenje. Nesmiselno jih je iskati na silo. </a:t>
            </a:r>
            <a:r>
              <a:rPr lang="sl-SI" b="1" dirty="0"/>
              <a:t>Kajti za prave odgovore je treba dozoreti. </a:t>
            </a:r>
            <a:r>
              <a:rPr lang="sl-SI" dirty="0"/>
              <a:t>Dozorimo pa samo tako, da dolgo, morda za naš okus predolgo časa živimo v vprašanjih. Da </a:t>
            </a:r>
            <a:r>
              <a:rPr lang="sl-SI" dirty="0" err="1"/>
              <a:t>nanja</a:t>
            </a:r>
            <a:r>
              <a:rPr lang="sl-SI" dirty="0"/>
              <a:t> velikokrat napačno odgovarjamo in da sprejmemo, da smo </a:t>
            </a:r>
            <a:r>
              <a:rPr lang="sl-SI" dirty="0" err="1"/>
              <a:t>nanja</a:t>
            </a:r>
            <a:r>
              <a:rPr lang="sl-SI" dirty="0"/>
              <a:t> napačno odgovarjali. In jih tako počasi začenjamo razumeti. Ker se zavedamo iste stvari, ki se je zavedajo tudi stražarji: </a:t>
            </a:r>
            <a:r>
              <a:rPr lang="sl-SI" b="1" dirty="0"/>
              <a:t>naj se zgodi karkoli, naj bo noč še tako dolga in črna, jutro enkrat </a:t>
            </a:r>
            <a:r>
              <a:rPr lang="sl-SI" b="1" i="1" dirty="0"/>
              <a:t>zagotovo</a:t>
            </a:r>
            <a:r>
              <a:rPr lang="sl-SI" b="1" dirty="0"/>
              <a:t> pride.</a:t>
            </a:r>
            <a:r>
              <a:rPr lang="sl-SI" dirty="0"/>
              <a:t> »</a:t>
            </a:r>
            <a:r>
              <a:rPr lang="sl-SI" i="1" dirty="0"/>
              <a:t>Stražar pravi: »Prišlo bo jutro, četudi je noč!«</a:t>
            </a:r>
            <a:r>
              <a:rPr lang="sl-SI" dirty="0"/>
              <a:t>« (Iz 21,12) Jutro na tem mestu seveda pomeni rešitev oz. čas milosti (Ps 9,14), tudi čas rešitve (2 Mz 14,27) in novega začetka (1 Mz 32,32). Še večjo gotovost kakor v jutro pa ima psalmist v Gospoda. On bo prišel. Zato je njegova edina naloga – spreobrnjenje. </a:t>
            </a:r>
          </a:p>
          <a:p>
            <a:r>
              <a:rPr lang="sl-SI" b="1" dirty="0"/>
              <a:t>Sklep (7b-8)</a:t>
            </a:r>
            <a:endParaRPr lang="sl-SI" dirty="0"/>
          </a:p>
          <a:p>
            <a:r>
              <a:rPr lang="sl-SI" i="1" dirty="0"/>
              <a:t>»Kajti pri Gospodu je dobrota, / pri njem je obilje rešitve. / On bo rešil Izraela / vse njegove krivde.«</a:t>
            </a:r>
            <a:endParaRPr lang="sl-SI" dirty="0"/>
          </a:p>
          <a:p>
            <a:r>
              <a:rPr lang="sl-SI" dirty="0"/>
              <a:t>Logičnemu sklepu, nekakšnemu povzetku psalmistovega upanja, sledi zanimiva stvar. Četudi je psalm vseskozi zelo oseben, se </a:t>
            </a:r>
            <a:r>
              <a:rPr lang="sl-SI" b="1" dirty="0"/>
              <a:t>na koncu psalmist poistoveti s celotno skupnostjo, z Izraelom.</a:t>
            </a:r>
            <a:r>
              <a:rPr lang="sl-SI" dirty="0"/>
              <a:t> Ko namreč človek prosi, ne prosi samo zase, ko upa, ne upa samo zase, in ko čaka, ne čaka samo zase. Vse to </a:t>
            </a:r>
            <a:r>
              <a:rPr lang="sl-SI" i="1" dirty="0"/>
              <a:t>vedno</a:t>
            </a:r>
            <a:r>
              <a:rPr lang="sl-SI" dirty="0"/>
              <a:t> počne tudi za skupnost, v kateri živi. »</a:t>
            </a:r>
            <a:r>
              <a:rPr lang="sl-SI" i="1" dirty="0"/>
              <a:t>Če en del trpi, trpijo z njim vsi deli, če je en del v časti, se z njim veselijo vsi</a:t>
            </a:r>
            <a:r>
              <a:rPr lang="sl-SI" dirty="0"/>
              <a:t>.« (1 Kor 12,26) In morda je tudi v tem eno od pomembnih sporočil psalma 130: </a:t>
            </a:r>
            <a:r>
              <a:rPr lang="sl-SI" b="1" dirty="0"/>
              <a:t>da se jutro začne svitati tedaj, ko neham misliti samo nase. Ker bomo rešeni samo kot skupnost. </a:t>
            </a:r>
          </a:p>
        </p:txBody>
      </p:sp>
    </p:spTree>
    <p:extLst>
      <p:ext uri="{BB962C8B-B14F-4D97-AF65-F5344CB8AC3E}">
        <p14:creationId xmlns:p14="http://schemas.microsoft.com/office/powerpoint/2010/main" val="136254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F045301-4AA7-4E12-88BC-56FC31C99453}"/>
              </a:ext>
            </a:extLst>
          </p:cNvPr>
          <p:cNvSpPr>
            <a:spLocks noGrp="1"/>
          </p:cNvSpPr>
          <p:nvPr>
            <p:ph type="ctrTitle"/>
          </p:nvPr>
        </p:nvSpPr>
        <p:spPr>
          <a:xfrm>
            <a:off x="7532710" y="628617"/>
            <a:ext cx="3971902" cy="3028983"/>
          </a:xfrm>
        </p:spPr>
        <p:txBody>
          <a:bodyPr>
            <a:normAutofit/>
          </a:bodyPr>
          <a:lstStyle/>
          <a:p>
            <a:r>
              <a:rPr lang="sl-SI" sz="6000" b="1" dirty="0"/>
              <a:t>Psalm 8</a:t>
            </a:r>
          </a:p>
        </p:txBody>
      </p:sp>
      <p:sp>
        <p:nvSpPr>
          <p:cNvPr id="3" name="Podnaslov 2">
            <a:extLst>
              <a:ext uri="{FF2B5EF4-FFF2-40B4-BE49-F238E27FC236}">
                <a16:creationId xmlns:a16="http://schemas.microsoft.com/office/drawing/2014/main" xmlns="" id="{4F8902B0-8EF1-4DFE-81D1-BEF2DB58411B}"/>
              </a:ext>
            </a:extLst>
          </p:cNvPr>
          <p:cNvSpPr>
            <a:spLocks noGrp="1"/>
          </p:cNvSpPr>
          <p:nvPr>
            <p:ph type="subTitle" idx="1"/>
          </p:nvPr>
        </p:nvSpPr>
        <p:spPr>
          <a:xfrm>
            <a:off x="7532709" y="3843868"/>
            <a:ext cx="3382943" cy="1564744"/>
          </a:xfrm>
        </p:spPr>
        <p:txBody>
          <a:bodyPr>
            <a:normAutofit/>
          </a:bodyPr>
          <a:lstStyle/>
          <a:p>
            <a:pPr algn="ctr"/>
            <a:r>
              <a:rPr lang="sl-SI" sz="2400" dirty="0">
                <a:solidFill>
                  <a:schemeClr val="tx1"/>
                </a:solidFill>
              </a:rPr>
              <a:t>Kaj je človek, </a:t>
            </a:r>
          </a:p>
          <a:p>
            <a:pPr algn="ctr"/>
            <a:r>
              <a:rPr lang="sl-SI" sz="2400" dirty="0">
                <a:solidFill>
                  <a:schemeClr val="tx1"/>
                </a:solidFill>
              </a:rPr>
              <a:t>da se ga spominjaš?</a:t>
            </a:r>
          </a:p>
        </p:txBody>
      </p:sp>
      <p:pic>
        <p:nvPicPr>
          <p:cNvPr id="25" name="Označba mesta vsebine 4" descr="Slika, ki vsebuje besede voda, trava, jezero, zunanje&#10;&#10;Opis je samodejno ustvarjen">
            <a:extLst>
              <a:ext uri="{FF2B5EF4-FFF2-40B4-BE49-F238E27FC236}">
                <a16:creationId xmlns:a16="http://schemas.microsoft.com/office/drawing/2014/main" xmlns="" id="{1FC4B49E-73AF-4DA4-9E02-9325CB23DCE7}"/>
              </a:ext>
            </a:extLst>
          </p:cNvPr>
          <p:cNvPicPr>
            <a:picLocks noChangeAspect="1"/>
          </p:cNvPicPr>
          <p:nvPr/>
        </p:nvPicPr>
        <p:blipFill rotWithShape="1">
          <a:blip r:embed="rId2"/>
          <a:srcRect l="14560" r="14557" b="1"/>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166843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45ECABC-EDBC-4F96-97DB-B9A800F7ADE6}"/>
              </a:ext>
            </a:extLst>
          </p:cNvPr>
          <p:cNvSpPr>
            <a:spLocks noGrp="1"/>
          </p:cNvSpPr>
          <p:nvPr>
            <p:ph type="title"/>
          </p:nvPr>
        </p:nvSpPr>
        <p:spPr>
          <a:xfrm>
            <a:off x="1828800" y="685801"/>
            <a:ext cx="8534400" cy="1050720"/>
          </a:xfrm>
        </p:spPr>
        <p:txBody>
          <a:bodyPr>
            <a:normAutofit/>
          </a:bodyPr>
          <a:lstStyle/>
          <a:p>
            <a:pPr algn="ctr"/>
            <a:r>
              <a:rPr lang="sl-SI" sz="2400" dirty="0">
                <a:effectLst/>
                <a:ea typeface="Calibri" panose="020F0502020204030204" pitchFamily="34" charset="0"/>
              </a:rPr>
              <a:t>Psalm 8 je </a:t>
            </a:r>
            <a:r>
              <a:rPr lang="sl-SI" sz="2400" i="1" dirty="0">
                <a:effectLst/>
                <a:ea typeface="Calibri" panose="020F0502020204030204" pitchFamily="34" charset="0"/>
              </a:rPr>
              <a:t>hvalnica </a:t>
            </a:r>
            <a:r>
              <a:rPr lang="sl-SI" sz="2400" dirty="0">
                <a:effectLst/>
                <a:ea typeface="Calibri" panose="020F0502020204030204" pitchFamily="34" charset="0"/>
              </a:rPr>
              <a:t>oz. </a:t>
            </a:r>
            <a:r>
              <a:rPr lang="sl-SI" sz="2400" i="1" dirty="0">
                <a:effectLst/>
                <a:ea typeface="Calibri" panose="020F0502020204030204" pitchFamily="34" charset="0"/>
              </a:rPr>
              <a:t>himna</a:t>
            </a:r>
            <a:r>
              <a:rPr lang="sl-SI" sz="2400" dirty="0">
                <a:effectLst/>
                <a:ea typeface="Calibri" panose="020F0502020204030204" pitchFamily="34" charset="0"/>
              </a:rPr>
              <a:t>, </a:t>
            </a:r>
            <a:br>
              <a:rPr lang="sl-SI" sz="2400" dirty="0">
                <a:effectLst/>
                <a:ea typeface="Calibri" panose="020F0502020204030204" pitchFamily="34" charset="0"/>
              </a:rPr>
            </a:br>
            <a:r>
              <a:rPr lang="sl-SI" sz="2400" dirty="0">
                <a:effectLst/>
                <a:ea typeface="Calibri" panose="020F0502020204030204" pitchFamily="34" charset="0"/>
              </a:rPr>
              <a:t>ki opeva </a:t>
            </a:r>
            <a:r>
              <a:rPr lang="sl-SI" sz="2400" i="1" dirty="0">
                <a:effectLst/>
                <a:ea typeface="Calibri" panose="020F0502020204030204" pitchFamily="34" charset="0"/>
              </a:rPr>
              <a:t>stvarjenje</a:t>
            </a:r>
            <a:r>
              <a:rPr lang="sl-SI" sz="2400" dirty="0">
                <a:effectLst/>
                <a:ea typeface="Calibri" panose="020F0502020204030204" pitchFamily="34" charset="0"/>
              </a:rPr>
              <a:t> kot Božje delo</a:t>
            </a:r>
            <a:endParaRPr lang="sl-SI" sz="4400" dirty="0"/>
          </a:p>
        </p:txBody>
      </p:sp>
      <p:graphicFrame>
        <p:nvGraphicFramePr>
          <p:cNvPr id="4" name="Tabela 3">
            <a:extLst>
              <a:ext uri="{FF2B5EF4-FFF2-40B4-BE49-F238E27FC236}">
                <a16:creationId xmlns:a16="http://schemas.microsoft.com/office/drawing/2014/main" xmlns="" id="{29B0C5D2-F298-4653-828A-447C8F2B335E}"/>
              </a:ext>
            </a:extLst>
          </p:cNvPr>
          <p:cNvGraphicFramePr>
            <a:graphicFrameLocks noGrp="1"/>
          </p:cNvGraphicFramePr>
          <p:nvPr/>
        </p:nvGraphicFramePr>
        <p:xfrm>
          <a:off x="945502" y="2013047"/>
          <a:ext cx="10300996" cy="4527712"/>
        </p:xfrm>
        <a:graphic>
          <a:graphicData uri="http://schemas.openxmlformats.org/drawingml/2006/table">
            <a:tbl>
              <a:tblPr firstRow="1" firstCol="1" bandRow="1">
                <a:tableStyleId>{5C22544A-7EE6-4342-B048-85BDC9FD1C3A}</a:tableStyleId>
              </a:tblPr>
              <a:tblGrid>
                <a:gridCol w="5150498">
                  <a:extLst>
                    <a:ext uri="{9D8B030D-6E8A-4147-A177-3AD203B41FA5}">
                      <a16:colId xmlns:a16="http://schemas.microsoft.com/office/drawing/2014/main" xmlns="" val="2512556456"/>
                    </a:ext>
                  </a:extLst>
                </a:gridCol>
                <a:gridCol w="5150498">
                  <a:extLst>
                    <a:ext uri="{9D8B030D-6E8A-4147-A177-3AD203B41FA5}">
                      <a16:colId xmlns:a16="http://schemas.microsoft.com/office/drawing/2014/main" xmlns="" val="2587537110"/>
                    </a:ext>
                  </a:extLst>
                </a:gridCol>
              </a:tblGrid>
              <a:tr h="4527712">
                <a:tc>
                  <a:txBody>
                    <a:bodyPr/>
                    <a:lstStyle/>
                    <a:p>
                      <a:pPr indent="152400" algn="l">
                        <a:lnSpc>
                          <a:spcPct val="115000"/>
                        </a:lnSpc>
                        <a:spcAft>
                          <a:spcPts val="0"/>
                        </a:spcAft>
                      </a:pPr>
                      <a:r>
                        <a:rPr lang="sl-SI" sz="1600" baseline="30000" dirty="0">
                          <a:effectLst/>
                        </a:rPr>
                        <a:t>1</a:t>
                      </a:r>
                      <a:r>
                        <a:rPr lang="sl-SI" sz="1600" dirty="0">
                          <a:effectLst/>
                        </a:rPr>
                        <a:t> </a:t>
                      </a:r>
                      <a:r>
                        <a:rPr lang="sl-SI" sz="1600" i="1" dirty="0">
                          <a:effectLst/>
                        </a:rPr>
                        <a:t>Zborovodju. Po »</a:t>
                      </a:r>
                      <a:r>
                        <a:rPr lang="sl-SI" sz="1600" i="1" dirty="0" err="1">
                          <a:effectLst/>
                        </a:rPr>
                        <a:t>Gitit«</a:t>
                      </a:r>
                      <a:r>
                        <a:rPr lang="sl-SI" sz="1600" i="1" baseline="30000" dirty="0" err="1">
                          <a:effectLst/>
                        </a:rPr>
                        <a:t>a</a:t>
                      </a:r>
                      <a:r>
                        <a:rPr lang="sl-SI" sz="1600" i="1" dirty="0">
                          <a:effectLst/>
                        </a:rPr>
                        <a:t>. Psalm. Davidov.</a:t>
                      </a:r>
                      <a:endParaRPr lang="sl-SI" sz="2400" i="1" dirty="0">
                        <a:effectLst/>
                      </a:endParaRPr>
                    </a:p>
                    <a:p>
                      <a:pPr indent="152400" algn="l">
                        <a:lnSpc>
                          <a:spcPct val="115000"/>
                        </a:lnSpc>
                        <a:spcAft>
                          <a:spcPts val="0"/>
                        </a:spcAft>
                      </a:pPr>
                      <a:r>
                        <a:rPr lang="sl-SI" sz="1600" dirty="0">
                          <a:effectLst/>
                        </a:rPr>
                        <a:t> </a:t>
                      </a:r>
                      <a:endParaRPr lang="sl-SI" sz="2400" dirty="0">
                        <a:effectLst/>
                      </a:endParaRPr>
                    </a:p>
                    <a:p>
                      <a:pPr indent="152400" algn="l">
                        <a:lnSpc>
                          <a:spcPct val="115000"/>
                        </a:lnSpc>
                        <a:spcAft>
                          <a:spcPts val="0"/>
                        </a:spcAft>
                      </a:pPr>
                      <a:r>
                        <a:rPr lang="sl-SI" sz="1600" baseline="30000" dirty="0">
                          <a:effectLst/>
                        </a:rPr>
                        <a:t>2</a:t>
                      </a:r>
                      <a:r>
                        <a:rPr lang="sl-SI" sz="1600" dirty="0">
                          <a:effectLst/>
                        </a:rPr>
                        <a:t> Gospod, naš Gospod,</a:t>
                      </a:r>
                      <a:endParaRPr lang="sl-SI" sz="2400" dirty="0">
                        <a:effectLst/>
                      </a:endParaRPr>
                    </a:p>
                    <a:p>
                      <a:pPr indent="152400" algn="l">
                        <a:lnSpc>
                          <a:spcPct val="115000"/>
                        </a:lnSpc>
                        <a:spcAft>
                          <a:spcPts val="0"/>
                        </a:spcAft>
                      </a:pPr>
                      <a:r>
                        <a:rPr lang="sl-SI" sz="1600" dirty="0">
                          <a:effectLst/>
                        </a:rPr>
                        <a:t>kako čudovito je tvoje ime po vsej zemlji!</a:t>
                      </a:r>
                      <a:endParaRPr lang="sl-SI" sz="2400" dirty="0">
                        <a:effectLst/>
                      </a:endParaRPr>
                    </a:p>
                    <a:p>
                      <a:pPr indent="152400" algn="l">
                        <a:lnSpc>
                          <a:spcPct val="115000"/>
                        </a:lnSpc>
                        <a:spcAft>
                          <a:spcPts val="0"/>
                        </a:spcAft>
                      </a:pPr>
                      <a:r>
                        <a:rPr lang="sl-SI" sz="1600" dirty="0">
                          <a:effectLst/>
                        </a:rPr>
                        <a:t>Svoje veličastvo si </a:t>
                      </a:r>
                      <a:r>
                        <a:rPr lang="sl-SI" sz="1600" dirty="0" err="1">
                          <a:effectLst/>
                        </a:rPr>
                        <a:t>povzdignil</a:t>
                      </a:r>
                      <a:r>
                        <a:rPr lang="sl-SI" sz="1600" baseline="30000" dirty="0" err="1">
                          <a:effectLst/>
                        </a:rPr>
                        <a:t>b</a:t>
                      </a:r>
                      <a:r>
                        <a:rPr lang="sl-SI" sz="1600" dirty="0">
                          <a:effectLst/>
                        </a:rPr>
                        <a:t> nad nebesa.</a:t>
                      </a:r>
                      <a:endParaRPr lang="sl-SI" sz="2400" dirty="0">
                        <a:effectLst/>
                      </a:endParaRPr>
                    </a:p>
                    <a:p>
                      <a:pPr indent="152400" algn="l">
                        <a:lnSpc>
                          <a:spcPct val="115000"/>
                        </a:lnSpc>
                        <a:spcAft>
                          <a:spcPts val="0"/>
                        </a:spcAft>
                      </a:pPr>
                      <a:r>
                        <a:rPr lang="sl-SI" sz="1600" dirty="0">
                          <a:effectLst/>
                        </a:rPr>
                        <a:t> </a:t>
                      </a:r>
                      <a:endParaRPr lang="sl-SI" sz="2400" dirty="0">
                        <a:effectLst/>
                      </a:endParaRPr>
                    </a:p>
                    <a:p>
                      <a:pPr indent="152400" algn="l">
                        <a:lnSpc>
                          <a:spcPct val="115000"/>
                        </a:lnSpc>
                        <a:spcAft>
                          <a:spcPts val="0"/>
                        </a:spcAft>
                      </a:pPr>
                      <a:r>
                        <a:rPr lang="sl-SI" sz="1600" baseline="30000" dirty="0">
                          <a:effectLst/>
                        </a:rPr>
                        <a:t>3</a:t>
                      </a:r>
                      <a:r>
                        <a:rPr lang="sl-SI" sz="1600" dirty="0">
                          <a:effectLst/>
                        </a:rPr>
                        <a:t> Iz ust otrok in dojencev si si</a:t>
                      </a:r>
                      <a:endParaRPr lang="sl-SI" sz="2400" dirty="0">
                        <a:effectLst/>
                      </a:endParaRPr>
                    </a:p>
                    <a:p>
                      <a:pPr indent="152400" algn="l">
                        <a:lnSpc>
                          <a:spcPct val="115000"/>
                        </a:lnSpc>
                        <a:spcAft>
                          <a:spcPts val="0"/>
                        </a:spcAft>
                      </a:pPr>
                      <a:r>
                        <a:rPr lang="sl-SI" sz="1600" dirty="0">
                          <a:effectLst/>
                        </a:rPr>
                        <a:t>priklical silno </a:t>
                      </a:r>
                      <a:r>
                        <a:rPr lang="sl-SI" sz="1600" dirty="0" err="1">
                          <a:effectLst/>
                        </a:rPr>
                        <a:t>moč</a:t>
                      </a:r>
                      <a:r>
                        <a:rPr lang="sl-SI" sz="1600" baseline="30000" dirty="0" err="1">
                          <a:effectLst/>
                        </a:rPr>
                        <a:t>c</a:t>
                      </a:r>
                      <a:r>
                        <a:rPr lang="sl-SI" sz="1600" dirty="0">
                          <a:effectLst/>
                        </a:rPr>
                        <a:t> zaradi svojih nasprotnikov,</a:t>
                      </a:r>
                      <a:endParaRPr lang="sl-SI" sz="2400" dirty="0">
                        <a:effectLst/>
                      </a:endParaRPr>
                    </a:p>
                    <a:p>
                      <a:pPr indent="152400" algn="l">
                        <a:lnSpc>
                          <a:spcPct val="115000"/>
                        </a:lnSpc>
                        <a:spcAft>
                          <a:spcPts val="0"/>
                        </a:spcAft>
                      </a:pPr>
                      <a:r>
                        <a:rPr lang="sl-SI" sz="1600" dirty="0">
                          <a:effectLst/>
                        </a:rPr>
                        <a:t>da boš odvrnil sovražnika in maščevalca.</a:t>
                      </a:r>
                      <a:endParaRPr lang="sl-SI" sz="2400" dirty="0">
                        <a:effectLst/>
                      </a:endParaRPr>
                    </a:p>
                    <a:p>
                      <a:pPr indent="152400" algn="l">
                        <a:lnSpc>
                          <a:spcPct val="115000"/>
                        </a:lnSpc>
                        <a:spcAft>
                          <a:spcPts val="0"/>
                        </a:spcAft>
                      </a:pPr>
                      <a:r>
                        <a:rPr lang="sl-SI" sz="1600" dirty="0">
                          <a:effectLst/>
                        </a:rPr>
                        <a:t> </a:t>
                      </a:r>
                      <a:endParaRPr lang="sl-SI" sz="2400" dirty="0">
                        <a:effectLst/>
                      </a:endParaRPr>
                    </a:p>
                    <a:p>
                      <a:pPr indent="152400" algn="l">
                        <a:lnSpc>
                          <a:spcPct val="115000"/>
                        </a:lnSpc>
                        <a:spcAft>
                          <a:spcPts val="0"/>
                        </a:spcAft>
                      </a:pPr>
                      <a:r>
                        <a:rPr lang="sl-SI" sz="1600" baseline="30000" dirty="0">
                          <a:effectLst/>
                        </a:rPr>
                        <a:t>4</a:t>
                      </a:r>
                      <a:r>
                        <a:rPr lang="sl-SI" sz="1600" dirty="0">
                          <a:effectLst/>
                        </a:rPr>
                        <a:t> Ko gledam nebo, delo tvojih prstov,</a:t>
                      </a:r>
                      <a:endParaRPr lang="sl-SI" sz="2400" dirty="0">
                        <a:effectLst/>
                      </a:endParaRPr>
                    </a:p>
                    <a:p>
                      <a:pPr indent="152400" algn="l">
                        <a:lnSpc>
                          <a:spcPct val="115000"/>
                        </a:lnSpc>
                        <a:spcAft>
                          <a:spcPts val="0"/>
                        </a:spcAft>
                      </a:pPr>
                      <a:r>
                        <a:rPr lang="sl-SI" sz="1600" dirty="0">
                          <a:effectLst/>
                        </a:rPr>
                        <a:t>luno in zvezde, ki si jih utrdil:</a:t>
                      </a:r>
                      <a:endParaRPr lang="sl-SI" sz="2400" dirty="0">
                        <a:effectLst/>
                      </a:endParaRPr>
                    </a:p>
                    <a:p>
                      <a:pPr indent="152400" algn="l">
                        <a:lnSpc>
                          <a:spcPct val="115000"/>
                        </a:lnSpc>
                        <a:spcAft>
                          <a:spcPts val="0"/>
                        </a:spcAft>
                      </a:pPr>
                      <a:r>
                        <a:rPr lang="sl-SI" sz="1600" baseline="30000" dirty="0">
                          <a:effectLst/>
                        </a:rPr>
                        <a:t>5</a:t>
                      </a:r>
                      <a:r>
                        <a:rPr lang="sl-SI" sz="1600" dirty="0">
                          <a:effectLst/>
                        </a:rPr>
                        <a:t> kaj je človek, da se ga spominjaš,</a:t>
                      </a:r>
                      <a:endParaRPr lang="sl-SI" sz="2400" dirty="0">
                        <a:effectLst/>
                      </a:endParaRPr>
                    </a:p>
                    <a:p>
                      <a:pPr indent="152400" algn="l">
                        <a:lnSpc>
                          <a:spcPct val="115000"/>
                        </a:lnSpc>
                        <a:spcAft>
                          <a:spcPts val="0"/>
                        </a:spcAft>
                      </a:pPr>
                      <a:r>
                        <a:rPr lang="sl-SI" sz="1600" dirty="0">
                          <a:effectLst/>
                        </a:rPr>
                        <a:t>sin človekov, da ga obiskuješ?</a:t>
                      </a:r>
                      <a:endParaRPr lang="sl-SI"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indent="152400" algn="l">
                        <a:lnSpc>
                          <a:spcPct val="115000"/>
                        </a:lnSpc>
                        <a:spcAft>
                          <a:spcPts val="0"/>
                        </a:spcAft>
                      </a:pPr>
                      <a:r>
                        <a:rPr lang="sl-SI" sz="1800" dirty="0">
                          <a:effectLst/>
                        </a:rPr>
                        <a:t> </a:t>
                      </a:r>
                      <a:endParaRPr lang="sl-SI" sz="2800" dirty="0">
                        <a:effectLst/>
                      </a:endParaRPr>
                    </a:p>
                    <a:p>
                      <a:pPr indent="152400" algn="l">
                        <a:lnSpc>
                          <a:spcPct val="115000"/>
                        </a:lnSpc>
                        <a:spcAft>
                          <a:spcPts val="0"/>
                        </a:spcAft>
                      </a:pPr>
                      <a:r>
                        <a:rPr lang="sl-SI" sz="1800" dirty="0">
                          <a:effectLst/>
                        </a:rPr>
                        <a:t> </a:t>
                      </a:r>
                      <a:endParaRPr lang="sl-SI" sz="2800" dirty="0">
                        <a:effectLst/>
                      </a:endParaRPr>
                    </a:p>
                    <a:p>
                      <a:pPr indent="152400" algn="l">
                        <a:lnSpc>
                          <a:spcPct val="115000"/>
                        </a:lnSpc>
                        <a:spcAft>
                          <a:spcPts val="0"/>
                        </a:spcAft>
                      </a:pPr>
                      <a:r>
                        <a:rPr lang="sl-SI" sz="1600" baseline="30000" dirty="0">
                          <a:effectLst/>
                        </a:rPr>
                        <a:t>6</a:t>
                      </a:r>
                      <a:r>
                        <a:rPr lang="sl-SI" sz="1600" dirty="0">
                          <a:effectLst/>
                        </a:rPr>
                        <a:t> Naredil si ga malo nižjega od </a:t>
                      </a:r>
                      <a:r>
                        <a:rPr lang="sl-SI" sz="1600" dirty="0" err="1">
                          <a:effectLst/>
                        </a:rPr>
                        <a:t>angelov</a:t>
                      </a:r>
                      <a:r>
                        <a:rPr lang="sl-SI" sz="1600" baseline="30000" dirty="0" err="1">
                          <a:effectLst/>
                        </a:rPr>
                        <a:t>d</a:t>
                      </a:r>
                      <a:r>
                        <a:rPr lang="sl-SI" sz="1600" dirty="0">
                          <a:effectLst/>
                        </a:rPr>
                        <a:t>,</a:t>
                      </a:r>
                      <a:endParaRPr lang="sl-SI" sz="2400" dirty="0">
                        <a:effectLst/>
                      </a:endParaRPr>
                    </a:p>
                    <a:p>
                      <a:pPr indent="152400" algn="l">
                        <a:lnSpc>
                          <a:spcPct val="115000"/>
                        </a:lnSpc>
                        <a:spcAft>
                          <a:spcPts val="0"/>
                        </a:spcAft>
                      </a:pPr>
                      <a:r>
                        <a:rPr lang="sl-SI" sz="1600" dirty="0">
                          <a:effectLst/>
                        </a:rPr>
                        <a:t>s slavo in častjo si ga ovenčal.</a:t>
                      </a:r>
                      <a:endParaRPr lang="sl-SI" sz="2400" dirty="0">
                        <a:effectLst/>
                      </a:endParaRPr>
                    </a:p>
                    <a:p>
                      <a:pPr indent="152400" algn="l">
                        <a:lnSpc>
                          <a:spcPct val="115000"/>
                        </a:lnSpc>
                        <a:spcAft>
                          <a:spcPts val="0"/>
                        </a:spcAft>
                      </a:pPr>
                      <a:r>
                        <a:rPr lang="sl-SI" sz="1600" baseline="30000" dirty="0">
                          <a:effectLst/>
                        </a:rPr>
                        <a:t>7</a:t>
                      </a:r>
                      <a:r>
                        <a:rPr lang="sl-SI" sz="1600" dirty="0">
                          <a:effectLst/>
                        </a:rPr>
                        <a:t> Nad dela svojih rok si ga postavil,</a:t>
                      </a:r>
                      <a:endParaRPr lang="sl-SI" sz="2400" dirty="0">
                        <a:effectLst/>
                      </a:endParaRPr>
                    </a:p>
                    <a:p>
                      <a:pPr indent="152400" algn="l">
                        <a:lnSpc>
                          <a:spcPct val="115000"/>
                        </a:lnSpc>
                        <a:spcAft>
                          <a:spcPts val="0"/>
                        </a:spcAft>
                      </a:pPr>
                      <a:r>
                        <a:rPr lang="sl-SI" sz="1600" dirty="0">
                          <a:effectLst/>
                        </a:rPr>
                        <a:t>vse si položil pod njegove noge:</a:t>
                      </a:r>
                      <a:endParaRPr lang="sl-SI" sz="2400" dirty="0">
                        <a:effectLst/>
                      </a:endParaRPr>
                    </a:p>
                    <a:p>
                      <a:pPr indent="152400" algn="l">
                        <a:lnSpc>
                          <a:spcPct val="115000"/>
                        </a:lnSpc>
                        <a:spcAft>
                          <a:spcPts val="0"/>
                        </a:spcAft>
                      </a:pPr>
                      <a:r>
                        <a:rPr lang="sl-SI" sz="1600" baseline="30000" dirty="0">
                          <a:effectLst/>
                        </a:rPr>
                        <a:t>8</a:t>
                      </a:r>
                      <a:r>
                        <a:rPr lang="sl-SI" sz="1600" dirty="0">
                          <a:effectLst/>
                        </a:rPr>
                        <a:t> vse ovce in govedo,</a:t>
                      </a:r>
                      <a:endParaRPr lang="sl-SI" sz="2400" dirty="0">
                        <a:effectLst/>
                      </a:endParaRPr>
                    </a:p>
                    <a:p>
                      <a:pPr indent="152400" algn="l">
                        <a:lnSpc>
                          <a:spcPct val="115000"/>
                        </a:lnSpc>
                        <a:spcAft>
                          <a:spcPts val="0"/>
                        </a:spcAft>
                      </a:pPr>
                      <a:r>
                        <a:rPr lang="sl-SI" sz="1600" dirty="0">
                          <a:effectLst/>
                        </a:rPr>
                        <a:t>in tudi živali na polju,</a:t>
                      </a:r>
                      <a:endParaRPr lang="sl-SI" sz="2400" dirty="0">
                        <a:effectLst/>
                      </a:endParaRPr>
                    </a:p>
                    <a:p>
                      <a:pPr indent="152400" algn="l">
                        <a:lnSpc>
                          <a:spcPct val="115000"/>
                        </a:lnSpc>
                        <a:spcAft>
                          <a:spcPts val="0"/>
                        </a:spcAft>
                      </a:pPr>
                      <a:r>
                        <a:rPr lang="sl-SI" sz="1600" baseline="30000" dirty="0">
                          <a:effectLst/>
                        </a:rPr>
                        <a:t>9</a:t>
                      </a:r>
                      <a:r>
                        <a:rPr lang="sl-SI" sz="1600" dirty="0">
                          <a:effectLst/>
                        </a:rPr>
                        <a:t> ptice neba in ribe morja,</a:t>
                      </a:r>
                      <a:endParaRPr lang="sl-SI" sz="2400" dirty="0">
                        <a:effectLst/>
                      </a:endParaRPr>
                    </a:p>
                    <a:p>
                      <a:pPr indent="152400" algn="l">
                        <a:lnSpc>
                          <a:spcPct val="115000"/>
                        </a:lnSpc>
                        <a:spcAft>
                          <a:spcPts val="0"/>
                        </a:spcAft>
                      </a:pPr>
                      <a:r>
                        <a:rPr lang="sl-SI" sz="1600" dirty="0">
                          <a:effectLst/>
                        </a:rPr>
                        <a:t>vse, kar se giblje po morskih stezah.</a:t>
                      </a:r>
                      <a:endParaRPr lang="sl-SI" sz="2400" dirty="0">
                        <a:effectLst/>
                      </a:endParaRPr>
                    </a:p>
                    <a:p>
                      <a:pPr indent="152400" algn="l">
                        <a:lnSpc>
                          <a:spcPct val="115000"/>
                        </a:lnSpc>
                        <a:spcAft>
                          <a:spcPts val="0"/>
                        </a:spcAft>
                      </a:pPr>
                      <a:r>
                        <a:rPr lang="sl-SI" sz="1600" dirty="0">
                          <a:effectLst/>
                        </a:rPr>
                        <a:t> </a:t>
                      </a:r>
                      <a:endParaRPr lang="sl-SI" sz="2400" dirty="0">
                        <a:effectLst/>
                      </a:endParaRPr>
                    </a:p>
                    <a:p>
                      <a:pPr indent="152400" algn="l">
                        <a:lnSpc>
                          <a:spcPct val="115000"/>
                        </a:lnSpc>
                        <a:spcAft>
                          <a:spcPts val="0"/>
                        </a:spcAft>
                      </a:pPr>
                      <a:r>
                        <a:rPr lang="sl-SI" sz="1600" baseline="30000" dirty="0">
                          <a:effectLst/>
                        </a:rPr>
                        <a:t>10</a:t>
                      </a:r>
                      <a:r>
                        <a:rPr lang="sl-SI" sz="1600" dirty="0">
                          <a:effectLst/>
                        </a:rPr>
                        <a:t> Gospod, naš Gospod,</a:t>
                      </a:r>
                      <a:endParaRPr lang="sl-SI" sz="2400" dirty="0">
                        <a:effectLst/>
                      </a:endParaRPr>
                    </a:p>
                    <a:p>
                      <a:pPr indent="152400" algn="l">
                        <a:lnSpc>
                          <a:spcPct val="115000"/>
                        </a:lnSpc>
                        <a:spcAft>
                          <a:spcPts val="0"/>
                        </a:spcAft>
                      </a:pPr>
                      <a:r>
                        <a:rPr lang="sl-SI" sz="1600" dirty="0">
                          <a:effectLst/>
                        </a:rPr>
                        <a:t>kako čudovito je tvoje ime po vsej zemlji!</a:t>
                      </a:r>
                      <a:endParaRPr lang="sl-SI" sz="2400" dirty="0">
                        <a:effectLst/>
                      </a:endParaRPr>
                    </a:p>
                    <a:p>
                      <a:pPr indent="152400" algn="just">
                        <a:lnSpc>
                          <a:spcPct val="115000"/>
                        </a:lnSpc>
                        <a:spcAft>
                          <a:spcPts val="0"/>
                        </a:spcAft>
                      </a:pPr>
                      <a:r>
                        <a:rPr lang="sl-SI" sz="1200" dirty="0">
                          <a:effectLst/>
                        </a:rPr>
                        <a:t> </a:t>
                      </a:r>
                      <a:endParaRPr lang="sl-SI"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990514419"/>
                  </a:ext>
                </a:extLst>
              </a:tr>
            </a:tbl>
          </a:graphicData>
        </a:graphic>
      </p:graphicFrame>
    </p:spTree>
    <p:extLst>
      <p:ext uri="{BB962C8B-B14F-4D97-AF65-F5344CB8AC3E}">
        <p14:creationId xmlns:p14="http://schemas.microsoft.com/office/powerpoint/2010/main" val="337707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868C7A37-32A3-4F23-B4B3-7B42273C4E9F}"/>
              </a:ext>
            </a:extLst>
          </p:cNvPr>
          <p:cNvSpPr>
            <a:spLocks noGrp="1"/>
          </p:cNvSpPr>
          <p:nvPr>
            <p:ph idx="1"/>
          </p:nvPr>
        </p:nvSpPr>
        <p:spPr>
          <a:xfrm>
            <a:off x="1117134" y="495293"/>
            <a:ext cx="10495746" cy="6262123"/>
          </a:xfrm>
        </p:spPr>
        <p:txBody>
          <a:bodyPr>
            <a:normAutofit fontScale="92500" lnSpcReduction="20000"/>
          </a:bodyPr>
          <a:lstStyle/>
          <a:p>
            <a:pPr algn="just">
              <a:lnSpc>
                <a:spcPct val="115000"/>
              </a:lnSpc>
              <a:spcAft>
                <a:spcPts val="0"/>
              </a:spcAft>
            </a:pPr>
            <a:r>
              <a:rPr lang="sl-SI" sz="1900" dirty="0">
                <a:effectLst/>
                <a:latin typeface="+mj-lt"/>
                <a:ea typeface="Calibri" panose="020F0502020204030204" pitchFamily="34" charset="0"/>
              </a:rPr>
              <a:t>2: </a:t>
            </a:r>
            <a:r>
              <a:rPr lang="sl-SI" sz="1900" cap="small" dirty="0" err="1">
                <a:effectLst/>
                <a:latin typeface="+mj-lt"/>
                <a:ea typeface="Calibri" panose="020F0502020204030204" pitchFamily="34" charset="0"/>
              </a:rPr>
              <a:t>Jhvh</a:t>
            </a:r>
            <a:r>
              <a:rPr lang="sl-SI" sz="1900" dirty="0">
                <a:effectLst/>
                <a:latin typeface="+mj-lt"/>
                <a:ea typeface="Calibri" panose="020F0502020204030204" pitchFamily="34" charset="0"/>
              </a:rPr>
              <a:t>, </a:t>
            </a:r>
            <a:r>
              <a:rPr lang="sl-SI" sz="1900" i="1" dirty="0" err="1">
                <a:effectLst/>
                <a:latin typeface="+mj-lt"/>
                <a:ea typeface="Calibri" panose="020F0502020204030204" pitchFamily="34" charset="0"/>
                <a:cs typeface="Times New Roman" panose="02020603050405020304" pitchFamily="18" charset="0"/>
              </a:rPr>
              <a:t>adonenu</a:t>
            </a:r>
            <a:r>
              <a:rPr lang="sl-SI" sz="1900" cap="small" dirty="0">
                <a:effectLst/>
                <a:latin typeface="+mj-lt"/>
                <a:ea typeface="Calibri" panose="020F0502020204030204" pitchFamily="34" charset="0"/>
                <a:cs typeface="Times New Roman" panose="02020603050405020304" pitchFamily="18" charset="0"/>
              </a:rPr>
              <a:t> (</a:t>
            </a:r>
            <a:r>
              <a:rPr lang="sl-SI" sz="1900" dirty="0">
                <a:effectLst/>
                <a:latin typeface="+mj-lt"/>
                <a:ea typeface="Calibri" panose="020F0502020204030204" pitchFamily="34" charset="0"/>
                <a:cs typeface="Times New Roman" panose="02020603050405020304" pitchFamily="18" charset="0"/>
              </a:rPr>
              <a:t>‎</a:t>
            </a:r>
            <a:r>
              <a:rPr lang="he-IL" sz="1900" dirty="0">
                <a:effectLst/>
                <a:latin typeface="+mj-lt"/>
                <a:ea typeface="Calibri" panose="020F0502020204030204" pitchFamily="34" charset="0"/>
                <a:cs typeface="Times New Roman" panose="02020603050405020304" pitchFamily="18" charset="0"/>
              </a:rPr>
              <a:t>יְהוָה אֲדֹנֵינוּ</a:t>
            </a:r>
            <a:r>
              <a:rPr lang="sl-SI" sz="1900" cap="small" dirty="0">
                <a:effectLst/>
                <a:latin typeface="+mj-lt"/>
                <a:ea typeface="Calibri" panose="020F0502020204030204" pitchFamily="34" charset="0"/>
                <a:cs typeface="Times New Roman" panose="02020603050405020304" pitchFamily="18" charset="0"/>
              </a:rPr>
              <a:t>), </a:t>
            </a:r>
            <a:r>
              <a:rPr lang="sl-SI" sz="1900" cap="small" dirty="0">
                <a:effectLst/>
                <a:latin typeface="+mj-lt"/>
                <a:ea typeface="Calibri" panose="020F0502020204030204" pitchFamily="34" charset="0"/>
              </a:rPr>
              <a:t>»Gospod</a:t>
            </a:r>
            <a:r>
              <a:rPr lang="sl-SI" sz="1900" dirty="0">
                <a:effectLst/>
                <a:latin typeface="+mj-lt"/>
                <a:ea typeface="Calibri" panose="020F0502020204030204" pitchFamily="34" charset="0"/>
              </a:rPr>
              <a:t>, naš Gospod</a:t>
            </a:r>
            <a:r>
              <a:rPr lang="sl-SI" sz="1900" cap="small" dirty="0">
                <a:effectLst/>
                <a:latin typeface="+mj-lt"/>
                <a:ea typeface="Calibri" panose="020F0502020204030204" pitchFamily="34" charset="0"/>
              </a:rPr>
              <a:t>«. </a:t>
            </a:r>
            <a:r>
              <a:rPr lang="sl-SI" sz="1900" dirty="0">
                <a:effectLst/>
                <a:latin typeface="+mj-lt"/>
                <a:ea typeface="Calibri" panose="020F0502020204030204" pitchFamily="34" charset="0"/>
              </a:rPr>
              <a:t>Božji </a:t>
            </a:r>
            <a:r>
              <a:rPr lang="sl-SI" sz="1900" dirty="0" err="1">
                <a:effectLst/>
                <a:latin typeface="+mj-lt"/>
                <a:ea typeface="Calibri" panose="020F0502020204030204" pitchFamily="34" charset="0"/>
              </a:rPr>
              <a:t>tetragram</a:t>
            </a:r>
            <a:r>
              <a:rPr lang="sl-SI" sz="1900" dirty="0">
                <a:effectLst/>
                <a:latin typeface="+mj-lt"/>
                <a:ea typeface="Calibri" panose="020F0502020204030204" pitchFamily="34" charset="0"/>
              </a:rPr>
              <a:t> </a:t>
            </a:r>
            <a:r>
              <a:rPr lang="sl-SI" sz="1900" cap="small" dirty="0" err="1">
                <a:effectLst/>
                <a:latin typeface="+mj-lt"/>
                <a:ea typeface="Calibri" panose="020F0502020204030204" pitchFamily="34" charset="0"/>
              </a:rPr>
              <a:t>Jhvh</a:t>
            </a:r>
            <a:r>
              <a:rPr lang="sl-SI" sz="1900" dirty="0">
                <a:effectLst/>
                <a:latin typeface="+mj-lt"/>
                <a:ea typeface="Calibri" panose="020F0502020204030204" pitchFamily="34" charset="0"/>
              </a:rPr>
              <a:t> (osebno ime Boga) je tu kombiniran z naslovom </a:t>
            </a:r>
            <a:r>
              <a:rPr lang="sl-SI" sz="1900" i="1" dirty="0" err="1">
                <a:effectLst/>
                <a:latin typeface="+mj-lt"/>
                <a:ea typeface="Calibri" panose="020F0502020204030204" pitchFamily="34" charset="0"/>
              </a:rPr>
              <a:t>adonaj</a:t>
            </a:r>
            <a:r>
              <a:rPr lang="sl-SI" sz="1900" dirty="0">
                <a:effectLst/>
                <a:latin typeface="+mj-lt"/>
                <a:ea typeface="Calibri" panose="020F0502020204030204" pitchFamily="34" charset="0"/>
              </a:rPr>
              <a:t>, ki izraža gospostvo Boga. »Naš Gospod« razširja svoje »ime« (tj. slavo) po vsej zemlji. Tekom stoletij se je zgodila »</a:t>
            </a:r>
            <a:r>
              <a:rPr lang="sl-SI" sz="1900" dirty="0" err="1">
                <a:effectLst/>
                <a:latin typeface="+mj-lt"/>
                <a:ea typeface="Calibri" panose="020F0502020204030204" pitchFamily="34" charset="0"/>
              </a:rPr>
              <a:t>univerzalizacija</a:t>
            </a:r>
            <a:r>
              <a:rPr lang="sl-SI" sz="1900" dirty="0">
                <a:effectLst/>
                <a:latin typeface="+mj-lt"/>
                <a:ea typeface="Calibri" panose="020F0502020204030204" pitchFamily="34" charset="0"/>
              </a:rPr>
              <a:t>« izraelskega Boga. </a:t>
            </a:r>
          </a:p>
          <a:p>
            <a:pPr algn="just">
              <a:lnSpc>
                <a:spcPct val="115000"/>
              </a:lnSpc>
              <a:spcAft>
                <a:spcPts val="0"/>
              </a:spcAft>
            </a:pPr>
            <a:r>
              <a:rPr lang="sl-SI" sz="1900" dirty="0">
                <a:effectLst/>
                <a:latin typeface="+mj-lt"/>
                <a:ea typeface="Calibri" panose="020F0502020204030204" pitchFamily="34" charset="0"/>
              </a:rPr>
              <a:t>3: Otroci in dojenčki (do dveh ali treh let) so postavljeni nasproti sovražniku in maščevalcu. Otrok namreč vsak dan spoznava svet z občudovanjem, veseljem in ko poimenuje stvari, se, kot novi Adam, nauči obvladovati svet, v katerem živi. Ta otroška drža rešuje človeka pred upornostjo in maščevalnostjo, ker sprejema svet in svoje mesto v njem. </a:t>
            </a:r>
          </a:p>
          <a:p>
            <a:pPr lvl="1" algn="just">
              <a:lnSpc>
                <a:spcPct val="115000"/>
              </a:lnSpc>
              <a:spcAft>
                <a:spcPts val="0"/>
              </a:spcAft>
            </a:pPr>
            <a:r>
              <a:rPr lang="sl-SI" sz="1700" dirty="0">
                <a:effectLst/>
                <a:latin typeface="+mj-lt"/>
                <a:ea typeface="Calibri" panose="020F0502020204030204" pitchFamily="34" charset="0"/>
              </a:rPr>
              <a:t>N.B. Za Grke je čudenje izvor filozofije. Občudovanje stvarstva in hvalnica Bogu tako rešujejo človeka arogance in poskusa, da bi sebe postavil na mesto Boga.</a:t>
            </a:r>
          </a:p>
          <a:p>
            <a:pPr algn="just">
              <a:lnSpc>
                <a:spcPct val="115000"/>
              </a:lnSpc>
              <a:spcAft>
                <a:spcPts val="0"/>
              </a:spcAft>
            </a:pPr>
            <a:r>
              <a:rPr lang="sl-SI" sz="1900" dirty="0">
                <a:effectLst/>
                <a:latin typeface="+mj-lt"/>
                <a:ea typeface="Calibri" panose="020F0502020204030204" pitchFamily="34" charset="0"/>
              </a:rPr>
              <a:t>4: </a:t>
            </a:r>
            <a:r>
              <a:rPr lang="sl-SI" sz="1900" i="1" dirty="0">
                <a:effectLst/>
                <a:latin typeface="+mj-lt"/>
                <a:ea typeface="WalbaumK"/>
              </a:rPr>
              <a:t>Delo tvojih prstov</a:t>
            </a:r>
            <a:r>
              <a:rPr lang="sl-SI" sz="1900" i="1" dirty="0">
                <a:effectLst/>
                <a:latin typeface="+mj-lt"/>
                <a:ea typeface="Calibri" panose="020F0502020204030204" pitchFamily="34" charset="0"/>
              </a:rPr>
              <a:t> </a:t>
            </a:r>
            <a:r>
              <a:rPr lang="sl-SI" sz="1900" dirty="0">
                <a:effectLst/>
                <a:latin typeface="+mj-lt"/>
                <a:ea typeface="Calibri" panose="020F0502020204030204" pitchFamily="34" charset="0"/>
              </a:rPr>
              <a:t>je stereotipna formula (prim. Ps 102,26; gl. tudi 28,5; 92,5; 143,5), ki predstavi Boga kot rokodelca, kar daje stvarstvu pridih skrbi in nežnosti njegovega »obrtnika«. Slikanju Boga v človeški podobi pravimo antropomorfizem. </a:t>
            </a:r>
          </a:p>
          <a:p>
            <a:pPr algn="just">
              <a:lnSpc>
                <a:spcPct val="115000"/>
              </a:lnSpc>
              <a:spcAft>
                <a:spcPts val="0"/>
              </a:spcAft>
            </a:pPr>
            <a:r>
              <a:rPr lang="sl-SI" sz="1900" dirty="0">
                <a:effectLst/>
                <a:latin typeface="+mj-lt"/>
                <a:ea typeface="Calibri" panose="020F0502020204030204" pitchFamily="34" charset="0"/>
              </a:rPr>
              <a:t>5: </a:t>
            </a:r>
            <a:r>
              <a:rPr lang="sl-SI" sz="1900" i="1" dirty="0" err="1">
                <a:effectLst/>
                <a:latin typeface="+mj-lt"/>
                <a:ea typeface="Calibri" panose="020F0502020204030204" pitchFamily="34" charset="0"/>
              </a:rPr>
              <a:t>Enoš</a:t>
            </a:r>
            <a:r>
              <a:rPr lang="sl-SI" sz="1900" dirty="0">
                <a:effectLst/>
                <a:latin typeface="+mj-lt"/>
                <a:ea typeface="Calibri" panose="020F0502020204030204" pitchFamily="34" charset="0"/>
              </a:rPr>
              <a:t>, »človek«, se lahko nanaša na stanje človekove krhkosti (prim. Ps 103,14; Iz 51,12), medtem ko je </a:t>
            </a:r>
            <a:r>
              <a:rPr lang="sl-SI" sz="1900" i="1" dirty="0" err="1">
                <a:effectLst/>
                <a:latin typeface="+mj-lt"/>
                <a:ea typeface="Calibri" panose="020F0502020204030204" pitchFamily="34" charset="0"/>
              </a:rPr>
              <a:t>adam</a:t>
            </a:r>
            <a:r>
              <a:rPr lang="sl-SI" sz="1900" dirty="0">
                <a:effectLst/>
                <a:latin typeface="+mj-lt"/>
                <a:ea typeface="Calibri" panose="020F0502020204030204" pitchFamily="34" charset="0"/>
              </a:rPr>
              <a:t>, </a:t>
            </a:r>
            <a:r>
              <a:rPr lang="sl-SI" sz="1900" dirty="0" err="1">
                <a:effectLst/>
                <a:latin typeface="+mj-lt"/>
                <a:ea typeface="Calibri" panose="020F0502020204030204" pitchFamily="34" charset="0"/>
              </a:rPr>
              <a:t>db</a:t>
            </a:r>
            <a:r>
              <a:rPr lang="sl-SI" sz="1900" dirty="0">
                <a:effectLst/>
                <a:latin typeface="+mj-lt"/>
                <a:ea typeface="Calibri" panose="020F0502020204030204" pitchFamily="34" charset="0"/>
              </a:rPr>
              <a:t>. »zemljak«, generični pojem, ki označuje vsakega človeka. </a:t>
            </a:r>
          </a:p>
          <a:p>
            <a:pPr lvl="1" algn="just">
              <a:lnSpc>
                <a:spcPct val="115000"/>
              </a:lnSpc>
              <a:spcAft>
                <a:spcPts val="0"/>
              </a:spcAft>
            </a:pPr>
            <a:r>
              <a:rPr lang="sl-SI" sz="1700" dirty="0">
                <a:effectLst/>
                <a:latin typeface="+mj-lt"/>
                <a:ea typeface="Calibri" panose="020F0502020204030204" pitchFamily="34" charset="0"/>
              </a:rPr>
              <a:t>Vprašanje »</a:t>
            </a:r>
            <a:r>
              <a:rPr lang="sl-SI" sz="1700" i="1" dirty="0">
                <a:effectLst/>
                <a:latin typeface="+mj-lt"/>
                <a:ea typeface="Calibri" panose="020F0502020204030204" pitchFamily="34" charset="0"/>
              </a:rPr>
              <a:t>Kaj je človek?</a:t>
            </a:r>
            <a:r>
              <a:rPr lang="sl-SI" sz="1700" dirty="0">
                <a:effectLst/>
                <a:latin typeface="+mj-lt"/>
                <a:ea typeface="Calibri" panose="020F0502020204030204" pitchFamily="34" charset="0"/>
              </a:rPr>
              <a:t>« (8,5) se porodi v religioznem občudovanju stvarstva, ki daje človeku presežni pogled. Človek je edino bitje, ki se sprašuje, kaj je, in ki ne bo nikoli našel dokončnega odgovora. </a:t>
            </a:r>
          </a:p>
          <a:p>
            <a:pPr lvl="1" algn="just">
              <a:lnSpc>
                <a:spcPct val="115000"/>
              </a:lnSpc>
              <a:spcAft>
                <a:spcPts val="0"/>
              </a:spcAft>
            </a:pPr>
            <a:r>
              <a:rPr lang="sl-SI" sz="1700" dirty="0">
                <a:effectLst/>
                <a:latin typeface="+mj-lt"/>
                <a:ea typeface="Calibri" panose="020F0502020204030204" pitchFamily="34" charset="0"/>
              </a:rPr>
              <a:t>Izstopata glagola </a:t>
            </a:r>
            <a:r>
              <a:rPr lang="sl-SI" sz="1700" i="1" dirty="0" err="1">
                <a:effectLst/>
                <a:latin typeface="+mj-lt"/>
                <a:ea typeface="Calibri" panose="020F0502020204030204" pitchFamily="34" charset="0"/>
              </a:rPr>
              <a:t>zakar</a:t>
            </a:r>
            <a:r>
              <a:rPr lang="sl-SI" sz="1700" dirty="0">
                <a:effectLst/>
                <a:latin typeface="+mj-lt"/>
                <a:ea typeface="Calibri" panose="020F0502020204030204" pitchFamily="34" charset="0"/>
              </a:rPr>
              <a:t>, »spominjati se«,</a:t>
            </a:r>
            <a:r>
              <a:rPr lang="sl-SI" sz="1700" i="1" dirty="0">
                <a:effectLst/>
                <a:latin typeface="+mj-lt"/>
                <a:ea typeface="Calibri" panose="020F0502020204030204" pitchFamily="34" charset="0"/>
              </a:rPr>
              <a:t> </a:t>
            </a:r>
            <a:r>
              <a:rPr lang="sl-SI" sz="1700" dirty="0">
                <a:effectLst/>
                <a:latin typeface="+mj-lt"/>
                <a:ea typeface="Calibri" panose="020F0502020204030204" pitchFamily="34" charset="0"/>
              </a:rPr>
              <a:t>in </a:t>
            </a:r>
            <a:r>
              <a:rPr lang="sl-SI" sz="1700" i="1" dirty="0" err="1">
                <a:effectLst/>
                <a:latin typeface="+mj-lt"/>
                <a:ea typeface="Calibri" panose="020F0502020204030204" pitchFamily="34" charset="0"/>
              </a:rPr>
              <a:t>paqad</a:t>
            </a:r>
            <a:r>
              <a:rPr lang="sl-SI" sz="1700" dirty="0">
                <a:effectLst/>
                <a:latin typeface="+mj-lt"/>
                <a:ea typeface="Calibri" panose="020F0502020204030204" pitchFamily="34" charset="0"/>
              </a:rPr>
              <a:t>, »obiskovati«, ki izražata skrb Boga za človeka, njegov osebni odnos. Vrednost človeka izhaja prav iz te Božje skrbi zanj.</a:t>
            </a:r>
          </a:p>
        </p:txBody>
      </p:sp>
    </p:spTree>
    <p:extLst>
      <p:ext uri="{BB962C8B-B14F-4D97-AF65-F5344CB8AC3E}">
        <p14:creationId xmlns:p14="http://schemas.microsoft.com/office/powerpoint/2010/main" val="160885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CAB44EE7-8044-407F-949E-2B2650E93F58}"/>
              </a:ext>
            </a:extLst>
          </p:cNvPr>
          <p:cNvSpPr>
            <a:spLocks noGrp="1"/>
          </p:cNvSpPr>
          <p:nvPr>
            <p:ph idx="1"/>
          </p:nvPr>
        </p:nvSpPr>
        <p:spPr>
          <a:xfrm>
            <a:off x="1119930" y="434130"/>
            <a:ext cx="9952140" cy="6142839"/>
          </a:xfrm>
        </p:spPr>
        <p:txBody>
          <a:bodyPr>
            <a:normAutofit/>
          </a:bodyPr>
          <a:lstStyle/>
          <a:p>
            <a:pPr algn="just">
              <a:lnSpc>
                <a:spcPct val="115000"/>
              </a:lnSpc>
              <a:spcAft>
                <a:spcPts val="0"/>
              </a:spcAft>
            </a:pPr>
            <a:r>
              <a:rPr lang="sl-SI" sz="1800" dirty="0">
                <a:effectLst/>
                <a:latin typeface="+mj-lt"/>
                <a:ea typeface="Calibri" panose="020F0502020204030204" pitchFamily="34" charset="0"/>
              </a:rPr>
              <a:t>6: Glagol </a:t>
            </a:r>
            <a:r>
              <a:rPr lang="sl-SI" sz="1800" i="1" dirty="0" err="1">
                <a:effectLst/>
                <a:latin typeface="+mj-lt"/>
                <a:ea typeface="Calibri" panose="020F0502020204030204" pitchFamily="34" charset="0"/>
              </a:rPr>
              <a:t>haser</a:t>
            </a:r>
            <a:r>
              <a:rPr lang="sl-SI" sz="1800" i="1" dirty="0">
                <a:effectLst/>
                <a:latin typeface="+mj-lt"/>
                <a:ea typeface="Calibri" panose="020F0502020204030204" pitchFamily="34" charset="0"/>
              </a:rPr>
              <a:t> </a:t>
            </a:r>
            <a:r>
              <a:rPr lang="sl-SI" sz="1800" dirty="0">
                <a:effectLst/>
                <a:latin typeface="+mj-lt"/>
                <a:ea typeface="Calibri" panose="020F0502020204030204" pitchFamily="34" charset="0"/>
              </a:rPr>
              <a:t>pomeni »povzročiti, da nekaj manjka« oz. »odtegniti, razlastiti«, zato prevajamo </a:t>
            </a:r>
            <a:r>
              <a:rPr lang="sl-SI" sz="1800" i="1" dirty="0">
                <a:effectLst/>
                <a:latin typeface="+mj-lt"/>
                <a:ea typeface="Calibri" panose="020F0502020204030204" pitchFamily="34" charset="0"/>
              </a:rPr>
              <a:t>naredil si ga malo [manj] od Boga</a:t>
            </a:r>
            <a:r>
              <a:rPr lang="sl-SI" sz="1800" dirty="0">
                <a:effectLst/>
                <a:latin typeface="+mj-lt"/>
                <a:ea typeface="Calibri" panose="020F0502020204030204" pitchFamily="34" charset="0"/>
              </a:rPr>
              <a:t>. </a:t>
            </a:r>
          </a:p>
          <a:p>
            <a:pPr lvl="1" algn="just">
              <a:lnSpc>
                <a:spcPct val="115000"/>
              </a:lnSpc>
              <a:spcAft>
                <a:spcPts val="0"/>
              </a:spcAft>
            </a:pPr>
            <a:r>
              <a:rPr lang="sl-SI" sz="1600" dirty="0">
                <a:effectLst/>
                <a:latin typeface="+mj-lt"/>
                <a:ea typeface="Calibri" panose="020F0502020204030204" pitchFamily="34" charset="0"/>
              </a:rPr>
              <a:t>Slava in čast sta Božja atributa. Bog ju daje človeku, da lahko slednji gospoduje stvarstvu. </a:t>
            </a:r>
          </a:p>
          <a:p>
            <a:pPr algn="just">
              <a:lnSpc>
                <a:spcPct val="115000"/>
              </a:lnSpc>
              <a:spcAft>
                <a:spcPts val="0"/>
              </a:spcAft>
            </a:pPr>
            <a:r>
              <a:rPr lang="sl-SI" sz="1800" dirty="0">
                <a:effectLst/>
                <a:latin typeface="+mj-lt"/>
                <a:ea typeface="Calibri" panose="020F0502020204030204" pitchFamily="34" charset="0"/>
              </a:rPr>
              <a:t>7: Človek ima tako po analogiji </a:t>
            </a:r>
            <a:r>
              <a:rPr lang="sl-SI" sz="1800" dirty="0" err="1">
                <a:effectLst/>
                <a:latin typeface="+mj-lt"/>
                <a:ea typeface="Calibri" panose="020F0502020204030204" pitchFamily="34" charset="0"/>
              </a:rPr>
              <a:t>bogopodobnosti</a:t>
            </a:r>
            <a:r>
              <a:rPr lang="sl-SI" sz="1800" dirty="0">
                <a:effectLst/>
                <a:latin typeface="+mj-lt"/>
                <a:ea typeface="Calibri" panose="020F0502020204030204" pitchFamily="34" charset="0"/>
              </a:rPr>
              <a:t> nalogo, da predstavlja Boga v svetu, s čimer mu pripada tudi vloga vladanja. Tako je človek soudeležen pri Božji  suverenosti.</a:t>
            </a:r>
          </a:p>
          <a:p>
            <a:pPr algn="just">
              <a:lnSpc>
                <a:spcPct val="115000"/>
              </a:lnSpc>
              <a:spcAft>
                <a:spcPts val="0"/>
              </a:spcAft>
            </a:pPr>
            <a:r>
              <a:rPr lang="sl-SI" sz="1800" dirty="0">
                <a:effectLst/>
                <a:latin typeface="+mj-lt"/>
                <a:ea typeface="Calibri" panose="020F0502020204030204" pitchFamily="34" charset="0"/>
              </a:rPr>
              <a:t>8-9: Živali so razdeljene na domače in divje, slednje pa še na habitat zemlja, zrak, voda. Prehod od človeku poznanega do neznanega, ki se giblje v morju, širi obzorje psalmistovega (za)čudenja (prim. Ps 104,25; Sir 43,25).</a:t>
            </a:r>
          </a:p>
          <a:p>
            <a:pPr algn="just">
              <a:lnSpc>
                <a:spcPct val="115000"/>
              </a:lnSpc>
              <a:spcAft>
                <a:spcPts val="0"/>
              </a:spcAft>
            </a:pPr>
            <a:r>
              <a:rPr lang="sl-SI" sz="1800" dirty="0">
                <a:effectLst/>
                <a:latin typeface="+mj-lt"/>
                <a:ea typeface="Calibri" panose="020F0502020204030204" pitchFamily="34" charset="0"/>
              </a:rPr>
              <a:t>10: Zaključek ponovi vstopno misel, vendar je stavek sedaj še bolj nabit s pomenom.</a:t>
            </a:r>
          </a:p>
        </p:txBody>
      </p:sp>
    </p:spTree>
    <p:extLst>
      <p:ext uri="{BB962C8B-B14F-4D97-AF65-F5344CB8AC3E}">
        <p14:creationId xmlns:p14="http://schemas.microsoft.com/office/powerpoint/2010/main" val="34336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F045301-4AA7-4E12-88BC-56FC31C99453}"/>
              </a:ext>
            </a:extLst>
          </p:cNvPr>
          <p:cNvSpPr>
            <a:spLocks noGrp="1"/>
          </p:cNvSpPr>
          <p:nvPr>
            <p:ph type="ctrTitle"/>
          </p:nvPr>
        </p:nvSpPr>
        <p:spPr>
          <a:xfrm>
            <a:off x="7532710" y="628617"/>
            <a:ext cx="3971902" cy="3028983"/>
          </a:xfrm>
        </p:spPr>
        <p:txBody>
          <a:bodyPr>
            <a:normAutofit/>
          </a:bodyPr>
          <a:lstStyle/>
          <a:p>
            <a:r>
              <a:rPr lang="sl-SI" sz="6000" b="1" dirty="0"/>
              <a:t>Psalm 23</a:t>
            </a:r>
          </a:p>
        </p:txBody>
      </p:sp>
      <p:sp>
        <p:nvSpPr>
          <p:cNvPr id="3" name="Podnaslov 2">
            <a:extLst>
              <a:ext uri="{FF2B5EF4-FFF2-40B4-BE49-F238E27FC236}">
                <a16:creationId xmlns:a16="http://schemas.microsoft.com/office/drawing/2014/main" xmlns="" id="{4F8902B0-8EF1-4DFE-81D1-BEF2DB58411B}"/>
              </a:ext>
            </a:extLst>
          </p:cNvPr>
          <p:cNvSpPr>
            <a:spLocks noGrp="1"/>
          </p:cNvSpPr>
          <p:nvPr>
            <p:ph type="subTitle" idx="1"/>
          </p:nvPr>
        </p:nvSpPr>
        <p:spPr>
          <a:xfrm>
            <a:off x="7532709" y="3843868"/>
            <a:ext cx="3382943" cy="1564744"/>
          </a:xfrm>
        </p:spPr>
        <p:txBody>
          <a:bodyPr>
            <a:normAutofit/>
          </a:bodyPr>
          <a:lstStyle/>
          <a:p>
            <a:pPr algn="ctr"/>
            <a:r>
              <a:rPr lang="sl-SI" sz="2400" dirty="0">
                <a:solidFill>
                  <a:schemeClr val="tx1"/>
                </a:solidFill>
              </a:rPr>
              <a:t>Gospod je moj pastir</a:t>
            </a:r>
          </a:p>
        </p:txBody>
      </p:sp>
      <p:pic>
        <p:nvPicPr>
          <p:cNvPr id="1026" name="Picture 2" descr="7+ Hundred Shepard Sheep On Mountain Royalty-Free Images, Stock Photos ...">
            <a:extLst>
              <a:ext uri="{FF2B5EF4-FFF2-40B4-BE49-F238E27FC236}">
                <a16:creationId xmlns:a16="http://schemas.microsoft.com/office/drawing/2014/main" xmlns="" id="{C13109BB-574A-4A8B-21C6-2F690DE236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1276348" y="1542224"/>
            <a:ext cx="5886521" cy="386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74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970275D-0C61-6149-5F4A-AFBA54288057}"/>
              </a:ext>
            </a:extLst>
          </p:cNvPr>
          <p:cNvSpPr>
            <a:spLocks noGrp="1"/>
          </p:cNvSpPr>
          <p:nvPr>
            <p:ph type="title"/>
          </p:nvPr>
        </p:nvSpPr>
        <p:spPr>
          <a:xfrm>
            <a:off x="1828800" y="447015"/>
            <a:ext cx="8534400" cy="672220"/>
          </a:xfrm>
        </p:spPr>
        <p:txBody>
          <a:bodyPr/>
          <a:lstStyle/>
          <a:p>
            <a:pPr algn="ctr"/>
            <a:r>
              <a:rPr lang="sl-SI" dirty="0"/>
              <a:t>Psalm 23</a:t>
            </a:r>
          </a:p>
        </p:txBody>
      </p:sp>
      <p:sp>
        <p:nvSpPr>
          <p:cNvPr id="3" name="Označba mesta vsebine 2">
            <a:extLst>
              <a:ext uri="{FF2B5EF4-FFF2-40B4-BE49-F238E27FC236}">
                <a16:creationId xmlns:a16="http://schemas.microsoft.com/office/drawing/2014/main" xmlns="" id="{04A5B02E-1AB2-0876-C010-4B210989A993}"/>
              </a:ext>
            </a:extLst>
          </p:cNvPr>
          <p:cNvSpPr>
            <a:spLocks noGrp="1"/>
          </p:cNvSpPr>
          <p:nvPr>
            <p:ph idx="1"/>
          </p:nvPr>
        </p:nvSpPr>
        <p:spPr>
          <a:xfrm>
            <a:off x="6225768" y="1439501"/>
            <a:ext cx="5371721" cy="3882008"/>
          </a:xfrm>
        </p:spPr>
        <p:txBody>
          <a:bodyPr>
            <a:normAutofit/>
          </a:bodyPr>
          <a:lstStyle/>
          <a:p>
            <a:pPr indent="152400" algn="just">
              <a:lnSpc>
                <a:spcPct val="115000"/>
              </a:lnSpc>
              <a:buNone/>
            </a:pPr>
            <a:r>
              <a:rPr lang="sl-SI" sz="1800" kern="100" dirty="0">
                <a:solidFill>
                  <a:schemeClr val="tx1"/>
                </a:solidFill>
                <a:effectLst/>
                <a:ea typeface="Aptos" panose="020B0004020202020204" pitchFamily="34" charset="0"/>
              </a:rPr>
              <a:t>5 Pred mano pogrinjaš mizo </a:t>
            </a:r>
          </a:p>
          <a:p>
            <a:pPr indent="152400" algn="just">
              <a:lnSpc>
                <a:spcPct val="115000"/>
              </a:lnSpc>
              <a:buNone/>
            </a:pPr>
            <a:r>
              <a:rPr lang="sl-SI" sz="1800" kern="100" dirty="0">
                <a:solidFill>
                  <a:schemeClr val="tx1"/>
                </a:solidFill>
                <a:effectLst/>
                <a:ea typeface="Aptos" panose="020B0004020202020204" pitchFamily="34" charset="0"/>
              </a:rPr>
              <a:t>vpričo mojih nasprotnikov; </a:t>
            </a:r>
          </a:p>
          <a:p>
            <a:pPr indent="152400" algn="just">
              <a:lnSpc>
                <a:spcPct val="115000"/>
              </a:lnSpc>
              <a:buNone/>
            </a:pPr>
            <a:r>
              <a:rPr lang="sl-SI" sz="1800" kern="100" dirty="0">
                <a:solidFill>
                  <a:schemeClr val="tx1"/>
                </a:solidFill>
                <a:effectLst/>
                <a:ea typeface="Aptos" panose="020B0004020202020204" pitchFamily="34" charset="0"/>
              </a:rPr>
              <a:t>z oljem mi maziliš glavo, </a:t>
            </a:r>
          </a:p>
          <a:p>
            <a:pPr indent="152400" algn="just">
              <a:lnSpc>
                <a:spcPct val="115000"/>
              </a:lnSpc>
              <a:buNone/>
            </a:pPr>
            <a:r>
              <a:rPr lang="sl-SI" sz="1800" kern="100" dirty="0">
                <a:solidFill>
                  <a:schemeClr val="tx1"/>
                </a:solidFill>
                <a:effectLst/>
                <a:ea typeface="Aptos" panose="020B0004020202020204" pitchFamily="34" charset="0"/>
              </a:rPr>
              <a:t>moja čaša je prepolna. </a:t>
            </a:r>
          </a:p>
          <a:p>
            <a:pPr indent="152400" algn="just">
              <a:lnSpc>
                <a:spcPct val="115000"/>
              </a:lnSpc>
              <a:buNone/>
            </a:pPr>
            <a:r>
              <a:rPr lang="sl-SI" sz="1800" kern="100" dirty="0">
                <a:solidFill>
                  <a:schemeClr val="tx1"/>
                </a:solidFill>
                <a:effectLst/>
                <a:ea typeface="Aptos" panose="020B0004020202020204" pitchFamily="34" charset="0"/>
              </a:rPr>
              <a:t>6 Le dobrota in milina me bosta spremljali </a:t>
            </a:r>
          </a:p>
          <a:p>
            <a:pPr indent="152400" algn="just">
              <a:lnSpc>
                <a:spcPct val="115000"/>
              </a:lnSpc>
              <a:buNone/>
            </a:pPr>
            <a:r>
              <a:rPr lang="sl-SI" sz="1800" kern="100" dirty="0">
                <a:solidFill>
                  <a:schemeClr val="tx1"/>
                </a:solidFill>
                <a:effectLst/>
                <a:ea typeface="Aptos" panose="020B0004020202020204" pitchFamily="34" charset="0"/>
              </a:rPr>
              <a:t>vse dni mojega življenja; </a:t>
            </a:r>
          </a:p>
          <a:p>
            <a:pPr indent="152400" algn="just">
              <a:lnSpc>
                <a:spcPct val="115000"/>
              </a:lnSpc>
              <a:buNone/>
            </a:pPr>
            <a:r>
              <a:rPr lang="sl-SI" sz="1800" kern="100" dirty="0">
                <a:solidFill>
                  <a:schemeClr val="tx1"/>
                </a:solidFill>
                <a:effectLst/>
                <a:ea typeface="Aptos" panose="020B0004020202020204" pitchFamily="34" charset="0"/>
              </a:rPr>
              <a:t>prebival bom v hiši Gospodovi </a:t>
            </a:r>
          </a:p>
          <a:p>
            <a:pPr indent="152400" algn="just">
              <a:lnSpc>
                <a:spcPct val="115000"/>
              </a:lnSpc>
              <a:buNone/>
            </a:pPr>
            <a:r>
              <a:rPr lang="sl-SI" sz="1800" kern="100" dirty="0">
                <a:solidFill>
                  <a:schemeClr val="tx1"/>
                </a:solidFill>
                <a:effectLst/>
                <a:ea typeface="Aptos" panose="020B0004020202020204" pitchFamily="34" charset="0"/>
              </a:rPr>
              <a:t>vse dni življenja.</a:t>
            </a:r>
          </a:p>
          <a:p>
            <a:pPr indent="152400" algn="just">
              <a:lnSpc>
                <a:spcPct val="115000"/>
              </a:lnSpc>
              <a:buNone/>
            </a:pPr>
            <a:endParaRPr lang="sl-SI" sz="1800" kern="100" dirty="0">
              <a:solidFill>
                <a:schemeClr val="tx1"/>
              </a:solidFill>
              <a:effectLst/>
              <a:latin typeface="Times New Roman" panose="02020603050405020304" pitchFamily="18" charset="0"/>
              <a:ea typeface="Aptos" panose="020B0004020202020204" pitchFamily="34" charset="0"/>
            </a:endParaRPr>
          </a:p>
        </p:txBody>
      </p:sp>
      <p:sp>
        <p:nvSpPr>
          <p:cNvPr id="5" name="Označba mesta vsebine 2">
            <a:extLst>
              <a:ext uri="{FF2B5EF4-FFF2-40B4-BE49-F238E27FC236}">
                <a16:creationId xmlns:a16="http://schemas.microsoft.com/office/drawing/2014/main" xmlns="" id="{6E3C3580-677D-7F0A-EDAC-CDFD8CD8E09D}"/>
              </a:ext>
            </a:extLst>
          </p:cNvPr>
          <p:cNvSpPr txBox="1">
            <a:spLocks/>
          </p:cNvSpPr>
          <p:nvPr/>
        </p:nvSpPr>
        <p:spPr>
          <a:xfrm>
            <a:off x="594511" y="1439501"/>
            <a:ext cx="5371723" cy="525101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1 Davidov psalm.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Gospod je moj pastir,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nič mi ne manjka.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2 Na zelenih pašnikih mi daje ležišče;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k vodam počitka me vodi.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3 Mojo dušo poživlja,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vodi me po pravih stezah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zaradi svojega imena.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4 Tudi če bi hodil po globeli smrtne sence, </a:t>
            </a:r>
          </a:p>
          <a:p>
            <a:pPr indent="152400" algn="just">
              <a:lnSpc>
                <a:spcPct val="115000"/>
              </a:lnSpc>
              <a:buFont typeface="Wingdings 3" panose="05040102010807070707" pitchFamily="18" charset="2"/>
              <a:buNone/>
            </a:pPr>
            <a:r>
              <a:rPr lang="sl-SI" sz="1800" kern="100" dirty="0">
                <a:solidFill>
                  <a:schemeClr val="tx1"/>
                </a:solidFill>
                <a:latin typeface="+mj-lt"/>
                <a:ea typeface="Aptos" panose="020B0004020202020204" pitchFamily="34" charset="0"/>
              </a:rPr>
              <a:t>se ne bojim hudega, ker si ti z menoj, </a:t>
            </a:r>
          </a:p>
          <a:p>
            <a:pPr indent="0" algn="just">
              <a:lnSpc>
                <a:spcPct val="115000"/>
              </a:lnSpc>
              <a:buNone/>
            </a:pPr>
            <a:r>
              <a:rPr lang="sl-SI" sz="1800" kern="100" dirty="0">
                <a:solidFill>
                  <a:schemeClr val="tx1"/>
                </a:solidFill>
                <a:latin typeface="+mj-lt"/>
                <a:ea typeface="Aptos" panose="020B0004020202020204" pitchFamily="34" charset="0"/>
              </a:rPr>
              <a:t>  tvoja palica in tvoja opora, ti me tolažita. </a:t>
            </a:r>
          </a:p>
        </p:txBody>
      </p:sp>
    </p:spTree>
    <p:extLst>
      <p:ext uri="{BB962C8B-B14F-4D97-AF65-F5344CB8AC3E}">
        <p14:creationId xmlns:p14="http://schemas.microsoft.com/office/powerpoint/2010/main" val="349314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FBD4123E-CA24-9C61-90FE-08F426BB5284}"/>
              </a:ext>
            </a:extLst>
          </p:cNvPr>
          <p:cNvSpPr>
            <a:spLocks noGrp="1"/>
          </p:cNvSpPr>
          <p:nvPr>
            <p:ph idx="1"/>
          </p:nvPr>
        </p:nvSpPr>
        <p:spPr>
          <a:xfrm>
            <a:off x="1600200" y="612648"/>
            <a:ext cx="9904412" cy="5568696"/>
          </a:xfrm>
        </p:spPr>
        <p:txBody>
          <a:bodyPr>
            <a:normAutofit/>
          </a:bodyPr>
          <a:lstStyle/>
          <a:p>
            <a:r>
              <a:rPr lang="sl-SI" dirty="0"/>
              <a:t>Ko psalmist pravi »</a:t>
            </a:r>
            <a:r>
              <a:rPr lang="sl-SI" i="1" dirty="0"/>
              <a:t>Gospod je moj pastir</a:t>
            </a:r>
            <a:r>
              <a:rPr lang="sl-SI" dirty="0"/>
              <a:t>,« (v.1) </a:t>
            </a:r>
            <a:r>
              <a:rPr lang="sl-SI" b="1" dirty="0"/>
              <a:t>govori iz izkušnje svojega ljudstva. </a:t>
            </a:r>
            <a:r>
              <a:rPr lang="sl-SI" dirty="0"/>
              <a:t>Izraelci niso bili bogat narod. Njihove črede so bile majhne, tako da so imeli pastirji s svojo drobnico na nek način oseben odnos.</a:t>
            </a:r>
          </a:p>
          <a:p>
            <a:r>
              <a:rPr lang="sl-SI" dirty="0"/>
              <a:t>Podoba Boga kot pastirja pri Izraelcih razvila </a:t>
            </a:r>
            <a:r>
              <a:rPr lang="sl-SI" b="1" dirty="0"/>
              <a:t>preko njihove izkušnje v </a:t>
            </a:r>
            <a:r>
              <a:rPr lang="sl-SI" b="1" i="1" dirty="0"/>
              <a:t>puščavi</a:t>
            </a:r>
            <a:r>
              <a:rPr lang="sl-SI" b="1" dirty="0"/>
              <a:t>, </a:t>
            </a:r>
            <a:r>
              <a:rPr lang="sl-SI" dirty="0"/>
              <a:t>kjer jih je Bog vodil po poti do obljubljene dežele. To je torej izkušnja Izraela v puščavi: kjer ni ničesar, </a:t>
            </a:r>
            <a:r>
              <a:rPr lang="sl-SI" b="1" dirty="0"/>
              <a:t>kjer manjka vsega, mu nič ne manjka. </a:t>
            </a:r>
            <a:r>
              <a:rPr lang="sl-SI" dirty="0"/>
              <a:t>Tako Bog pase svoje ljudstvo. </a:t>
            </a:r>
          </a:p>
          <a:p>
            <a:r>
              <a:rPr lang="sl-SI" dirty="0"/>
              <a:t>»Zeleni pašniki« in »vode« so nekaj, kar daleč presega zemeljske razmere, v katerih so Izraelci živeli (torej na nek način podoba raja), za »dati ležišče« pa psalmist v hebrejskem izvirniku uporablja glagol, s katerim se </a:t>
            </a:r>
            <a:r>
              <a:rPr lang="sl-SI" dirty="0" err="1"/>
              <a:t>ponavadi</a:t>
            </a:r>
            <a:r>
              <a:rPr lang="sl-SI" dirty="0"/>
              <a:t> opisuje položaj živali, ki med počivanjem počepne na svoje noge. To je </a:t>
            </a:r>
            <a:r>
              <a:rPr lang="sl-SI" b="1" dirty="0"/>
              <a:t>položaj, ki izraža izjemno zaupanje, </a:t>
            </a:r>
            <a:r>
              <a:rPr lang="sl-SI" dirty="0"/>
              <a:t>saj žival takrat ni pripravljena na beg. </a:t>
            </a:r>
          </a:p>
          <a:p>
            <a:r>
              <a:rPr lang="sl-SI" dirty="0"/>
              <a:t>Zanimivo je, da psalmist nato poln zaupanja zapiše: </a:t>
            </a:r>
            <a:r>
              <a:rPr lang="sl-SI" i="1" dirty="0"/>
              <a:t>»Vodi me po pravih stezah zaradi svojega imena.« </a:t>
            </a:r>
            <a:r>
              <a:rPr lang="sl-SI" dirty="0"/>
              <a:t>(v.3) Če seveda vemo, da govori iz izkušnje potovanja Izraelcev po puščavi, je ta trditev malce nepričakovana. Za pot, ki bi jo Izraelci lahko opravili v nekaj mesecih, so namreč potrebovali celih 40 let. </a:t>
            </a:r>
            <a:r>
              <a:rPr lang="sl-SI" b="1" dirty="0"/>
              <a:t>Bog za svoje ljudstvo sicer ni izbiral najkrajše poti, izbral pa mu je »</a:t>
            </a:r>
            <a:r>
              <a:rPr lang="sl-SI" b="1" i="1" dirty="0"/>
              <a:t>prave</a:t>
            </a:r>
            <a:r>
              <a:rPr lang="sl-SI" b="1" dirty="0"/>
              <a:t>« (ali pravšnje) steze. </a:t>
            </a:r>
            <a:r>
              <a:rPr lang="sl-SI" dirty="0"/>
              <a:t>Pot Izraelcev skozi puščavo je bila namreč pot rasti in pot spreobrnjenja, kot je to tudi vsaka naša nerazumljivo dolga pot.</a:t>
            </a:r>
          </a:p>
        </p:txBody>
      </p:sp>
    </p:spTree>
    <p:extLst>
      <p:ext uri="{BB962C8B-B14F-4D97-AF65-F5344CB8AC3E}">
        <p14:creationId xmlns:p14="http://schemas.microsoft.com/office/powerpoint/2010/main" val="32529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CDD21B88-5BF3-53C4-1526-1AF4362710E1}"/>
              </a:ext>
            </a:extLst>
          </p:cNvPr>
          <p:cNvSpPr>
            <a:spLocks noGrp="1"/>
          </p:cNvSpPr>
          <p:nvPr>
            <p:ph idx="1"/>
          </p:nvPr>
        </p:nvSpPr>
        <p:spPr>
          <a:xfrm>
            <a:off x="1627632" y="676656"/>
            <a:ext cx="9876980" cy="5234566"/>
          </a:xfrm>
        </p:spPr>
        <p:txBody>
          <a:bodyPr/>
          <a:lstStyle/>
          <a:p>
            <a:r>
              <a:rPr lang="sl-SI" dirty="0"/>
              <a:t>Izkušnja, ki ga je privedla k tej ugotovitvi, pa je bila, milo rečeno, grozljiva: »</a:t>
            </a:r>
            <a:r>
              <a:rPr lang="sl-SI" i="1" dirty="0"/>
              <a:t>Tudi če bi hodil po globeli smrtne sence, se ne bojim hudega, ker si ti z menoj, tvoja palica in tvoja opora, ti me tolažita.</a:t>
            </a:r>
            <a:r>
              <a:rPr lang="sl-SI" dirty="0"/>
              <a:t>« (v.4) </a:t>
            </a:r>
          </a:p>
          <a:p>
            <a:r>
              <a:rPr lang="sl-SI" dirty="0"/>
              <a:t>»Globel smrtne sence« (</a:t>
            </a:r>
            <a:r>
              <a:rPr lang="sl-SI" dirty="0" err="1"/>
              <a:t>hebr</a:t>
            </a:r>
            <a:r>
              <a:rPr lang="sl-SI" dirty="0"/>
              <a:t>. </a:t>
            </a:r>
            <a:r>
              <a:rPr lang="sl-SI" i="1" dirty="0" err="1"/>
              <a:t>calmavet</a:t>
            </a:r>
            <a:r>
              <a:rPr lang="sl-SI" dirty="0"/>
              <a:t>) je zanimiv izraz, ki v sebi združuje ime za temo in hkrati za smrt. Gre torej za grozljiv občutek, </a:t>
            </a:r>
            <a:r>
              <a:rPr lang="sl-SI" b="1" dirty="0"/>
              <a:t>ko te je »na smrt strah«, </a:t>
            </a:r>
            <a:r>
              <a:rPr lang="sl-SI" dirty="0"/>
              <a:t>nekateri menijo, da je to celo izraz za pekel. </a:t>
            </a:r>
          </a:p>
          <a:p>
            <a:r>
              <a:rPr lang="sl-SI" dirty="0"/>
              <a:t>Sredi tega strahotnega vzdušja pa psalmist zapiše verjetno osrednji stavek celotnega psalma: </a:t>
            </a:r>
            <a:r>
              <a:rPr lang="sl-SI" b="1" dirty="0"/>
              <a:t>»Ti si z menoj,« </a:t>
            </a:r>
            <a:r>
              <a:rPr lang="sl-SI" dirty="0"/>
              <a:t>stavek, ki ga lahko mirno povežemo z imenom »Emanuel« (Iz 7,14), torej »z nami je Bog« (</a:t>
            </a:r>
            <a:r>
              <a:rPr lang="sl-SI" dirty="0" err="1"/>
              <a:t>Mt</a:t>
            </a:r>
            <a:r>
              <a:rPr lang="sl-SI" dirty="0"/>
              <a:t> 1,23). </a:t>
            </a:r>
          </a:p>
          <a:p>
            <a:r>
              <a:rPr lang="sl-SI" dirty="0"/>
              <a:t>Kar v tej grozni temi dokazuje njegovo prisotnost, pa zanimivo ni njegov glas ali luč, temveč </a:t>
            </a:r>
            <a:r>
              <a:rPr lang="sl-SI" b="1" dirty="0"/>
              <a:t>njegova palica in opora (gorjača),</a:t>
            </a:r>
            <a:r>
              <a:rPr lang="sl-SI" dirty="0"/>
              <a:t> s katero pastir rahlo </a:t>
            </a:r>
            <a:r>
              <a:rPr lang="sl-SI" i="1" dirty="0"/>
              <a:t>udarja</a:t>
            </a:r>
            <a:r>
              <a:rPr lang="sl-SI" dirty="0"/>
              <a:t> svoje ovce, da jih ohrani skupaj. </a:t>
            </a:r>
          </a:p>
          <a:p>
            <a:r>
              <a:rPr lang="sl-SI" dirty="0"/>
              <a:t>Prav ta vrstica morda še najbolj poudari ozadje nastanka celotnega psalma, ki je sicer res </a:t>
            </a:r>
            <a:r>
              <a:rPr lang="sl-SI" b="1" dirty="0"/>
              <a:t>poln upanja, ki pa je zraslo sredi zares težkih razmer.</a:t>
            </a:r>
          </a:p>
          <a:p>
            <a:endParaRPr lang="sl-SI" dirty="0"/>
          </a:p>
        </p:txBody>
      </p:sp>
    </p:spTree>
    <p:extLst>
      <p:ext uri="{BB962C8B-B14F-4D97-AF65-F5344CB8AC3E}">
        <p14:creationId xmlns:p14="http://schemas.microsoft.com/office/powerpoint/2010/main" val="411045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BEF45CF3-A099-F1C6-AA08-7D793C3B56D3}"/>
              </a:ext>
            </a:extLst>
          </p:cNvPr>
          <p:cNvSpPr>
            <a:spLocks noGrp="1"/>
          </p:cNvSpPr>
          <p:nvPr>
            <p:ph idx="1"/>
          </p:nvPr>
        </p:nvSpPr>
        <p:spPr>
          <a:xfrm>
            <a:off x="1682496" y="777240"/>
            <a:ext cx="9822116" cy="5133982"/>
          </a:xfrm>
        </p:spPr>
        <p:txBody>
          <a:bodyPr/>
          <a:lstStyle/>
          <a:p>
            <a:r>
              <a:rPr lang="sl-SI" dirty="0"/>
              <a:t>V </a:t>
            </a:r>
            <a:r>
              <a:rPr lang="sl-SI" dirty="0" err="1"/>
              <a:t>v</a:t>
            </a:r>
            <a:r>
              <a:rPr lang="sl-SI" dirty="0"/>
              <a:t>. 5 se okolje spremeni. Vstopimo v beduinov šotor. »</a:t>
            </a:r>
            <a:r>
              <a:rPr lang="sl-SI" i="1" dirty="0"/>
              <a:t>Pred mano pogrinjaš mizo vpričo mojih nasprotnikov; z oljem mi maziliš glavo, moja čaša je prepolna.</a:t>
            </a:r>
            <a:r>
              <a:rPr lang="sl-SI" dirty="0"/>
              <a:t>« (v.5) Sprejeti koga v svoj šotor je seveda pomenilo </a:t>
            </a:r>
            <a:r>
              <a:rPr lang="sl-SI" b="1" dirty="0"/>
              <a:t>vzeti ga v intimnost svojega življenja. </a:t>
            </a:r>
          </a:p>
          <a:p>
            <a:r>
              <a:rPr lang="sl-SI" dirty="0"/>
              <a:t>Gost v orientalskih kulturah je nekaj svetega in nedotakljivega. Ko je torej beduin nekomu odprl svoj šotor in je tako ta postal </a:t>
            </a:r>
            <a:r>
              <a:rPr lang="sl-SI" i="1" dirty="0"/>
              <a:t>gost</a:t>
            </a:r>
            <a:r>
              <a:rPr lang="sl-SI" dirty="0"/>
              <a:t>, je </a:t>
            </a:r>
            <a:r>
              <a:rPr lang="sl-SI" b="1" dirty="0"/>
              <a:t>bil zaščiten pred nasprotniki, </a:t>
            </a:r>
            <a:r>
              <a:rPr lang="sl-SI" dirty="0"/>
              <a:t>saj mu niso več mogli storiti nič hudega. Toda Bog se ne ustavlja samo pri tem. </a:t>
            </a:r>
          </a:p>
          <a:p>
            <a:r>
              <a:rPr lang="sl-SI" dirty="0"/>
              <a:t>Znamenji njegove velikodušne gostoljubnosti sta </a:t>
            </a:r>
            <a:r>
              <a:rPr lang="sl-SI" i="1" dirty="0"/>
              <a:t>olje</a:t>
            </a:r>
            <a:r>
              <a:rPr lang="sl-SI" dirty="0"/>
              <a:t> in </a:t>
            </a:r>
            <a:r>
              <a:rPr lang="sl-SI" i="1" dirty="0"/>
              <a:t>vino</a:t>
            </a:r>
            <a:r>
              <a:rPr lang="sl-SI" dirty="0"/>
              <a:t>, ki sta skupaj z žitom znamenje blagoslova (Oz 2,24), sama zase pa dve dragoceni snovi. </a:t>
            </a:r>
          </a:p>
          <a:p>
            <a:r>
              <a:rPr lang="sl-SI" dirty="0"/>
              <a:t>Olje je bilo hrana, zdravilo, sredstvo za posvečevanje kraljev in prerokov, bilo pa je tudi osnova za parfum. </a:t>
            </a:r>
            <a:r>
              <a:rPr lang="sl-SI" b="1" dirty="0"/>
              <a:t>Poleg tega je obnovilo kožo, uničeno zaradi potovanja po puščavi.</a:t>
            </a:r>
            <a:r>
              <a:rPr lang="sl-SI" dirty="0"/>
              <a:t> Ker je bilo olje zelo dragoceno, je torej tu govora o izjemnem udobju in veliki radodarnosti (podobno kot pri maziljenju Jezusa v Betaniji, kjer je Juda ugovarjal, češ da gre za velik strošek; </a:t>
            </a:r>
            <a:r>
              <a:rPr lang="sl-SI" dirty="0" err="1"/>
              <a:t>Jn</a:t>
            </a:r>
            <a:r>
              <a:rPr lang="sl-SI" dirty="0"/>
              <a:t> 12,5). Vse to samo še dopolni omemba »prepolne čaše«, torej neizmernega izobilja.</a:t>
            </a:r>
          </a:p>
          <a:p>
            <a:endParaRPr lang="sl-SI" dirty="0"/>
          </a:p>
        </p:txBody>
      </p:sp>
    </p:spTree>
    <p:extLst>
      <p:ext uri="{BB962C8B-B14F-4D97-AF65-F5344CB8AC3E}">
        <p14:creationId xmlns:p14="http://schemas.microsoft.com/office/powerpoint/2010/main" val="17244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A66BC78A-FB77-E000-3EF6-28815C283C0C}"/>
              </a:ext>
            </a:extLst>
          </p:cNvPr>
          <p:cNvSpPr>
            <a:spLocks noGrp="1"/>
          </p:cNvSpPr>
          <p:nvPr>
            <p:ph idx="1"/>
          </p:nvPr>
        </p:nvSpPr>
        <p:spPr>
          <a:xfrm>
            <a:off x="1700784" y="612648"/>
            <a:ext cx="9803828" cy="5298574"/>
          </a:xfrm>
        </p:spPr>
        <p:txBody>
          <a:bodyPr/>
          <a:lstStyle/>
          <a:p>
            <a:r>
              <a:rPr lang="sl-SI" b="1" dirty="0"/>
              <a:t>Velika radodarnost pa ni samo znamenje vljudnosti, ampak tudi rešitve.</a:t>
            </a:r>
            <a:r>
              <a:rPr lang="sl-SI" dirty="0"/>
              <a:t> Bog daje tudi družbo za pot naprej. »</a:t>
            </a:r>
            <a:r>
              <a:rPr lang="sl-SI" i="1" dirty="0"/>
              <a:t>Le dobrota in milina me bosta spremljali vse dni mojega življenja; prebival bom v hiši Gospodovi vse dni življenja.</a:t>
            </a:r>
            <a:r>
              <a:rPr lang="sl-SI" dirty="0"/>
              <a:t>« (v.6) </a:t>
            </a:r>
            <a:r>
              <a:rPr lang="sl-SI" b="1" dirty="0"/>
              <a:t>Dobrota in milost sta atributa Boga, ki postaneta spremljevalca in zaščitnika za pot, ko gost odide. </a:t>
            </a:r>
            <a:r>
              <a:rPr lang="sl-SI" dirty="0"/>
              <a:t>To, kar je bilo nekoč beg pred nasprotniki, je tako postalo romanje proti Božjemu templju. </a:t>
            </a:r>
          </a:p>
          <a:p>
            <a:r>
              <a:rPr lang="sl-SI" dirty="0"/>
              <a:t>Psalm se tako zaključi </a:t>
            </a:r>
            <a:r>
              <a:rPr lang="sl-SI" b="1" dirty="0"/>
              <a:t>z izredno pomembno izkušnjo »prebivanja«, </a:t>
            </a:r>
            <a:r>
              <a:rPr lang="sl-SI" dirty="0"/>
              <a:t>ki ga ne smemo razumeti v smislu nastanitve v hiši, marveč kot </a:t>
            </a:r>
            <a:r>
              <a:rPr lang="sl-SI" b="1" dirty="0"/>
              <a:t>občutek Božjega varstva </a:t>
            </a:r>
            <a:r>
              <a:rPr lang="sl-SI" dirty="0"/>
              <a:t>in ljubezni v svojem življenju. Psalmist namreč govori o življenju, ki je vedno pot po puščavi. </a:t>
            </a:r>
          </a:p>
          <a:p>
            <a:r>
              <a:rPr lang="sl-SI" b="1" dirty="0"/>
              <a:t>Občutek Božje bližine in njegove nežne navzočnosti pa je tisti, ki to puščavo spreminja v zelen pašnik, na katerem človek lahko reče, da mu nič ne manjka. </a:t>
            </a:r>
          </a:p>
          <a:p>
            <a:r>
              <a:rPr lang="sl-SI" dirty="0"/>
              <a:t>Kdor namreč ima nekoga, ki ga ljubi ne glede na to, kje je in kaj je storil, kdor ima nekoga, pri kateri se čuti ljubljen in sprejet, kdor ima Boga, resnično ne potrebuje ničesar drugega. </a:t>
            </a:r>
            <a:r>
              <a:rPr lang="sl-SI" b="1" dirty="0"/>
              <a:t>Ker je človek vedno bolj potreben ljubezni kot kruha.</a:t>
            </a:r>
          </a:p>
          <a:p>
            <a:endParaRPr lang="sl-SI" dirty="0"/>
          </a:p>
        </p:txBody>
      </p:sp>
    </p:spTree>
    <p:extLst>
      <p:ext uri="{BB962C8B-B14F-4D97-AF65-F5344CB8AC3E}">
        <p14:creationId xmlns:p14="http://schemas.microsoft.com/office/powerpoint/2010/main" val="33556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B092372-AD7C-7771-B2D8-5D2B59D975B9}"/>
              </a:ext>
            </a:extLst>
          </p:cNvPr>
          <p:cNvSpPr>
            <a:spLocks noGrp="1"/>
          </p:cNvSpPr>
          <p:nvPr>
            <p:ph type="title"/>
          </p:nvPr>
        </p:nvSpPr>
        <p:spPr>
          <a:xfrm>
            <a:off x="7443216" y="2148110"/>
            <a:ext cx="4061396" cy="1280890"/>
          </a:xfrm>
        </p:spPr>
        <p:txBody>
          <a:bodyPr>
            <a:normAutofit/>
          </a:bodyPr>
          <a:lstStyle/>
          <a:p>
            <a:r>
              <a:rPr lang="sl-SI" sz="6000" b="1" dirty="0"/>
              <a:t>Psalm 130</a:t>
            </a:r>
          </a:p>
        </p:txBody>
      </p:sp>
      <p:sp>
        <p:nvSpPr>
          <p:cNvPr id="3" name="Označba mesta vsebine 2">
            <a:extLst>
              <a:ext uri="{FF2B5EF4-FFF2-40B4-BE49-F238E27FC236}">
                <a16:creationId xmlns:a16="http://schemas.microsoft.com/office/drawing/2014/main" xmlns="" id="{63134159-F0D8-57F8-2609-9DF20FBDCC91}"/>
              </a:ext>
            </a:extLst>
          </p:cNvPr>
          <p:cNvSpPr>
            <a:spLocks noGrp="1"/>
          </p:cNvSpPr>
          <p:nvPr>
            <p:ph idx="1"/>
          </p:nvPr>
        </p:nvSpPr>
        <p:spPr>
          <a:xfrm>
            <a:off x="7443216" y="3429000"/>
            <a:ext cx="4061396" cy="2701678"/>
          </a:xfrm>
        </p:spPr>
        <p:txBody>
          <a:bodyPr>
            <a:normAutofit/>
          </a:bodyPr>
          <a:lstStyle/>
          <a:p>
            <a:r>
              <a:rPr lang="sl-SI" sz="3200" b="1" dirty="0"/>
              <a:t>Iz brezna kličem!</a:t>
            </a:r>
          </a:p>
        </p:txBody>
      </p:sp>
      <p:pic>
        <p:nvPicPr>
          <p:cNvPr id="1026" name="Picture 2" descr="Brezno Pod Velbom, Mount Canin, alpinism, caving, cie climbing, The ...">
            <a:extLst>
              <a:ext uri="{FF2B5EF4-FFF2-40B4-BE49-F238E27FC236}">
                <a16:creationId xmlns:a16="http://schemas.microsoft.com/office/drawing/2014/main" xmlns="" id="{96219A29-4EA1-637A-EAD1-E3E064E71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0" t="9686" r="4598" b="10633"/>
          <a:stretch>
            <a:fillRect/>
          </a:stretch>
        </p:blipFill>
        <p:spPr bwMode="auto">
          <a:xfrm>
            <a:off x="0" y="713232"/>
            <a:ext cx="7050024" cy="455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99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2FD3036-BCE9-B020-9DFD-1514C85B51DA}"/>
              </a:ext>
            </a:extLst>
          </p:cNvPr>
          <p:cNvSpPr>
            <a:spLocks noGrp="1"/>
          </p:cNvSpPr>
          <p:nvPr>
            <p:ph type="title"/>
          </p:nvPr>
        </p:nvSpPr>
        <p:spPr>
          <a:xfrm>
            <a:off x="1640156" y="697262"/>
            <a:ext cx="8911687" cy="866362"/>
          </a:xfrm>
        </p:spPr>
        <p:txBody>
          <a:bodyPr/>
          <a:lstStyle/>
          <a:p>
            <a:pPr algn="ctr"/>
            <a:r>
              <a:rPr lang="sl-SI" dirty="0"/>
              <a:t>Psalm 130</a:t>
            </a:r>
          </a:p>
        </p:txBody>
      </p:sp>
      <p:sp>
        <p:nvSpPr>
          <p:cNvPr id="3" name="Označba mesta vsebine 2">
            <a:extLst>
              <a:ext uri="{FF2B5EF4-FFF2-40B4-BE49-F238E27FC236}">
                <a16:creationId xmlns:a16="http://schemas.microsoft.com/office/drawing/2014/main" xmlns="" id="{8CFAA59D-B76A-FA6B-FCF2-AFBD2C6E8202}"/>
              </a:ext>
            </a:extLst>
          </p:cNvPr>
          <p:cNvSpPr>
            <a:spLocks noGrp="1"/>
          </p:cNvSpPr>
          <p:nvPr>
            <p:ph idx="1"/>
          </p:nvPr>
        </p:nvSpPr>
        <p:spPr>
          <a:xfrm>
            <a:off x="1216152" y="2133600"/>
            <a:ext cx="4879848" cy="3777622"/>
          </a:xfrm>
        </p:spPr>
        <p:txBody>
          <a:bodyPr>
            <a:normAutofit lnSpcReduction="10000"/>
          </a:bodyPr>
          <a:lstStyle/>
          <a:p>
            <a:pPr marL="0" indent="0">
              <a:buNone/>
            </a:pPr>
            <a:r>
              <a:rPr lang="sl-SI" dirty="0"/>
              <a:t>Stopniška pesem. </a:t>
            </a:r>
          </a:p>
          <a:p>
            <a:pPr marL="0" indent="0">
              <a:buNone/>
            </a:pPr>
            <a:r>
              <a:rPr lang="sl-SI" dirty="0"/>
              <a:t>Iz globočine, o Gospod, kličem k tebi; </a:t>
            </a:r>
          </a:p>
          <a:p>
            <a:pPr marL="0" indent="0">
              <a:buNone/>
            </a:pPr>
            <a:r>
              <a:rPr lang="sl-SI" dirty="0"/>
              <a:t>Gospod, usliši moje klice. </a:t>
            </a:r>
          </a:p>
          <a:p>
            <a:pPr marL="0" indent="0">
              <a:buNone/>
            </a:pPr>
            <a:r>
              <a:rPr lang="sl-SI" dirty="0"/>
              <a:t>Tvoja ušesa naj prisluhnejo glasu moje ponižne prošnje.</a:t>
            </a:r>
          </a:p>
          <a:p>
            <a:pPr marL="0" indent="0">
              <a:buNone/>
            </a:pPr>
            <a:endParaRPr lang="sl-SI" dirty="0"/>
          </a:p>
          <a:p>
            <a:pPr marL="0" indent="0">
              <a:buNone/>
            </a:pPr>
            <a:r>
              <a:rPr lang="sl-SI" dirty="0"/>
              <a:t>Če boš gledal, o Gospod, na krivdo, </a:t>
            </a:r>
          </a:p>
          <a:p>
            <a:pPr marL="0" indent="0">
              <a:buNone/>
            </a:pPr>
            <a:r>
              <a:rPr lang="sl-SI" dirty="0"/>
              <a:t>Gospod, kdo bo mogel obstati?</a:t>
            </a:r>
          </a:p>
          <a:p>
            <a:pPr marL="0" indent="0">
              <a:buNone/>
            </a:pPr>
            <a:r>
              <a:rPr lang="sl-SI" dirty="0"/>
              <a:t>Toda pri tebi je odpuščanje, </a:t>
            </a:r>
          </a:p>
          <a:p>
            <a:pPr marL="0" indent="0">
              <a:buNone/>
            </a:pPr>
            <a:r>
              <a:rPr lang="sl-SI" dirty="0"/>
              <a:t>da bi ti v spoštovanju služili.</a:t>
            </a:r>
          </a:p>
        </p:txBody>
      </p:sp>
      <p:sp>
        <p:nvSpPr>
          <p:cNvPr id="4" name="Označba mesta vsebine 2">
            <a:extLst>
              <a:ext uri="{FF2B5EF4-FFF2-40B4-BE49-F238E27FC236}">
                <a16:creationId xmlns:a16="http://schemas.microsoft.com/office/drawing/2014/main" xmlns="" id="{B388930F-6224-D982-EC83-C975F6ADBC97}"/>
              </a:ext>
            </a:extLst>
          </p:cNvPr>
          <p:cNvSpPr txBox="1">
            <a:spLocks/>
          </p:cNvSpPr>
          <p:nvPr/>
        </p:nvSpPr>
        <p:spPr>
          <a:xfrm>
            <a:off x="6301804" y="2133600"/>
            <a:ext cx="5202808"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sl-SI" dirty="0"/>
              <a:t>Upam v Gospoda, moja duša upa, </a:t>
            </a:r>
          </a:p>
          <a:p>
            <a:pPr marL="0" indent="0">
              <a:buNone/>
            </a:pPr>
            <a:r>
              <a:rPr lang="sl-SI" dirty="0"/>
              <a:t>čakam na njegovo besedo.</a:t>
            </a:r>
          </a:p>
          <a:p>
            <a:pPr marL="0" indent="0">
              <a:buNone/>
            </a:pPr>
            <a:r>
              <a:rPr lang="sl-SI" dirty="0"/>
              <a:t>Moja duša čaka na Gospoda bolj kakor stražarji na jutro; </a:t>
            </a:r>
          </a:p>
          <a:p>
            <a:pPr marL="0" indent="0">
              <a:buNone/>
            </a:pPr>
            <a:r>
              <a:rPr lang="sl-SI" dirty="0"/>
              <a:t>bolj kakor stražarji na jutro naj Izrael čaka na Gospoda. </a:t>
            </a:r>
          </a:p>
          <a:p>
            <a:pPr marL="0" indent="0">
              <a:buNone/>
            </a:pPr>
            <a:r>
              <a:rPr lang="sl-SI" dirty="0"/>
              <a:t>Kajti pri Gospodu je dobrota, pri njem je obilje rešitve.</a:t>
            </a:r>
          </a:p>
          <a:p>
            <a:pPr marL="0" indent="0">
              <a:buNone/>
            </a:pPr>
            <a:r>
              <a:rPr lang="sl-SI" dirty="0"/>
              <a:t>On bo rešil Izraela vse njegove krivde.</a:t>
            </a:r>
          </a:p>
        </p:txBody>
      </p:sp>
    </p:spTree>
    <p:extLst>
      <p:ext uri="{BB962C8B-B14F-4D97-AF65-F5344CB8AC3E}">
        <p14:creationId xmlns:p14="http://schemas.microsoft.com/office/powerpoint/2010/main" val="1417155708"/>
      </p:ext>
    </p:extLst>
  </p:cSld>
  <p:clrMapOvr>
    <a:masterClrMapping/>
  </p:clrMapOvr>
</p:sld>
</file>

<file path=ppt/theme/theme1.xml><?xml version="1.0" encoding="utf-8"?>
<a:theme xmlns:a="http://schemas.openxmlformats.org/drawingml/2006/main" name="Šelest">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151</TotalTime>
  <Words>3039</Words>
  <Application>Microsoft Office PowerPoint</Application>
  <PresentationFormat>Po meri</PresentationFormat>
  <Paragraphs>128</Paragraphs>
  <Slides>18</Slides>
  <Notes>1</Notes>
  <HiddenSlides>0</HiddenSlides>
  <MMClips>0</MMClips>
  <ScaleCrop>false</ScaleCrop>
  <HeadingPairs>
    <vt:vector size="4" baseType="variant">
      <vt:variant>
        <vt:lpstr>Tema</vt:lpstr>
      </vt:variant>
      <vt:variant>
        <vt:i4>1</vt:i4>
      </vt:variant>
      <vt:variant>
        <vt:lpstr>Naslovi diapozitivov</vt:lpstr>
      </vt:variant>
      <vt:variant>
        <vt:i4>18</vt:i4>
      </vt:variant>
    </vt:vector>
  </HeadingPairs>
  <TitlesOfParts>
    <vt:vector size="19" baseType="lpstr">
      <vt:lpstr>Šelest</vt:lpstr>
      <vt:lpstr>Moč in lepota besede v Psalmih</vt:lpstr>
      <vt:lpstr>Psalm 23</vt:lpstr>
      <vt:lpstr>Psalm 23</vt:lpstr>
      <vt:lpstr>PowerPointova predstavitev</vt:lpstr>
      <vt:lpstr>PowerPointova predstavitev</vt:lpstr>
      <vt:lpstr>PowerPointova predstavitev</vt:lpstr>
      <vt:lpstr>PowerPointova predstavitev</vt:lpstr>
      <vt:lpstr>Psalm 130</vt:lpstr>
      <vt:lpstr>Psalm 130</vt:lpstr>
      <vt:lpstr>PowerPointova predstavitev</vt:lpstr>
      <vt:lpstr>PowerPointova predstavitev</vt:lpstr>
      <vt:lpstr>PowerPointova predstavitev</vt:lpstr>
      <vt:lpstr>PowerPointova predstavitev</vt:lpstr>
      <vt:lpstr>PowerPointova predstavitev</vt:lpstr>
      <vt:lpstr>Psalm 8</vt:lpstr>
      <vt:lpstr>Psalm 8 je hvalnica oz. himna,  ki opeva stvarjenje kot Božje delo</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Moč in lepota besede v Psalmih</dc:title>
  <dc:creator>Alan Tedesko</dc:creator>
  <cp:lastModifiedBy>Pastoralna</cp:lastModifiedBy>
  <cp:revision>9</cp:revision>
  <dcterms:created xsi:type="dcterms:W3CDTF">2026-04-17T08:35:46Z</dcterms:created>
  <dcterms:modified xsi:type="dcterms:W3CDTF">2026-05-11T07:26:13Z</dcterms:modified>
</cp:coreProperties>
</file>