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322" r:id="rId5"/>
    <p:sldId id="325" r:id="rId6"/>
    <p:sldId id="326" r:id="rId7"/>
    <p:sldId id="332" r:id="rId8"/>
    <p:sldId id="327" r:id="rId9"/>
    <p:sldId id="328" r:id="rId10"/>
    <p:sldId id="329" r:id="rId11"/>
    <p:sldId id="333" r:id="rId12"/>
    <p:sldId id="335" r:id="rId13"/>
    <p:sldId id="334" r:id="rId14"/>
    <p:sldId id="331" r:id="rId15"/>
    <p:sldId id="336" r:id="rId16"/>
    <p:sldId id="337" r:id="rId17"/>
    <p:sldId id="338" r:id="rId18"/>
    <p:sldId id="339" r:id="rId19"/>
    <p:sldId id="340" r:id="rId20"/>
    <p:sldId id="341" r:id="rId21"/>
    <p:sldId id="342" r:id="rId22"/>
    <p:sldId id="343" r:id="rId23"/>
    <p:sldId id="344" r:id="rId24"/>
    <p:sldId id="34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84" d="100"/>
          <a:sy n="84" d="100"/>
        </p:scale>
        <p:origin x="-24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CBCB0-EE92-4D24-A1EE-F621B04996B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0AD3F02-B5B4-4B2B-A431-E6311922FF65}">
      <dgm:prSet custT="1"/>
      <dgm:spPr/>
      <dgm:t>
        <a:bodyPr/>
        <a:lstStyle/>
        <a:p>
          <a:r>
            <a:rPr lang="sl-SI" sz="2000" b="1" dirty="0"/>
            <a:t>15</a:t>
          </a:r>
          <a:r>
            <a:rPr lang="en-US" sz="2000" b="1" dirty="0"/>
            <a:t>.00 – </a:t>
          </a:r>
          <a:r>
            <a:rPr lang="en-US" sz="2000" b="1" dirty="0" err="1"/>
            <a:t>Molitev</a:t>
          </a:r>
          <a:endParaRPr lang="en-US" sz="2000" dirty="0"/>
        </a:p>
      </dgm:t>
    </dgm:pt>
    <dgm:pt modelId="{279029FE-8CFE-4675-937A-ABA511975231}" type="parTrans" cxnId="{7ED95685-0201-4658-88C3-2D7059F403C0}">
      <dgm:prSet/>
      <dgm:spPr/>
      <dgm:t>
        <a:bodyPr/>
        <a:lstStyle/>
        <a:p>
          <a:endParaRPr lang="en-US"/>
        </a:p>
      </dgm:t>
    </dgm:pt>
    <dgm:pt modelId="{D83D0D03-C700-4FAA-9E5F-179BCF93014D}" type="sibTrans" cxnId="{7ED95685-0201-4658-88C3-2D7059F403C0}">
      <dgm:prSet/>
      <dgm:spPr/>
      <dgm:t>
        <a:bodyPr/>
        <a:lstStyle/>
        <a:p>
          <a:endParaRPr lang="en-US"/>
        </a:p>
      </dgm:t>
    </dgm:pt>
    <dgm:pt modelId="{614AC944-6667-44AB-9907-7B8ACE5DA1B5}">
      <dgm:prSet custT="1"/>
      <dgm:spPr/>
      <dgm:t>
        <a:bodyPr/>
        <a:lstStyle/>
        <a:p>
          <a:r>
            <a:rPr lang="sl-SI" sz="2000" b="1" dirty="0"/>
            <a:t>15</a:t>
          </a:r>
          <a:r>
            <a:rPr lang="en-US" sz="2000" b="1" dirty="0"/>
            <a:t>.1</a:t>
          </a:r>
          <a:r>
            <a:rPr lang="sl-SI" sz="2000" b="1" dirty="0"/>
            <a:t>0</a:t>
          </a:r>
          <a:r>
            <a:rPr lang="en-US" sz="2000" b="1" dirty="0"/>
            <a:t> – </a:t>
          </a:r>
          <a:r>
            <a:rPr lang="en-US" sz="2000" b="1" dirty="0" err="1"/>
            <a:t>Pozdravne</a:t>
          </a:r>
          <a:r>
            <a:rPr lang="en-US" sz="2000" b="1" dirty="0"/>
            <a:t> </a:t>
          </a:r>
          <a:r>
            <a:rPr lang="en-US" sz="2000" b="1" dirty="0" err="1"/>
            <a:t>besede</a:t>
          </a:r>
          <a:r>
            <a:rPr lang="sl-SI" sz="2000" b="1" dirty="0"/>
            <a:t> g. škofa dr.    	 Petra </a:t>
          </a:r>
          <a:r>
            <a:rPr lang="sl-SI" sz="2000" b="1" dirty="0" err="1"/>
            <a:t>Štumpfa</a:t>
          </a:r>
          <a:r>
            <a:rPr lang="en-US" sz="2000" b="1" dirty="0"/>
            <a:t> </a:t>
          </a:r>
          <a:endParaRPr lang="en-US" sz="2000" dirty="0"/>
        </a:p>
      </dgm:t>
    </dgm:pt>
    <dgm:pt modelId="{B0878215-05AC-4C08-949E-8769818AE590}" type="parTrans" cxnId="{6FA2E105-9A7D-4CA5-A3D7-5E72CB0D6719}">
      <dgm:prSet/>
      <dgm:spPr/>
      <dgm:t>
        <a:bodyPr/>
        <a:lstStyle/>
        <a:p>
          <a:endParaRPr lang="en-US"/>
        </a:p>
      </dgm:t>
    </dgm:pt>
    <dgm:pt modelId="{3DBA87A0-2057-40E1-AAD0-C00CCE058D55}" type="sibTrans" cxnId="{6FA2E105-9A7D-4CA5-A3D7-5E72CB0D6719}">
      <dgm:prSet/>
      <dgm:spPr/>
      <dgm:t>
        <a:bodyPr/>
        <a:lstStyle/>
        <a:p>
          <a:endParaRPr lang="en-US"/>
        </a:p>
      </dgm:t>
    </dgm:pt>
    <dgm:pt modelId="{CDC2535F-DECD-462D-879B-C1EC590564C9}">
      <dgm:prSet custT="1"/>
      <dgm:spPr/>
      <dgm:t>
        <a:bodyPr/>
        <a:lstStyle/>
        <a:p>
          <a:pPr algn="l"/>
          <a:r>
            <a:rPr lang="sl-SI" sz="2000" b="1" dirty="0"/>
            <a:t>15</a:t>
          </a:r>
          <a:r>
            <a:rPr lang="en-US" sz="2000" b="1" dirty="0"/>
            <a:t>.</a:t>
          </a:r>
          <a:r>
            <a:rPr lang="sl-SI" sz="2000" b="1" dirty="0"/>
            <a:t>30</a:t>
          </a:r>
          <a:r>
            <a:rPr lang="en-US" sz="2000" b="1" dirty="0"/>
            <a:t> –</a:t>
          </a:r>
          <a:r>
            <a:rPr lang="sl-SI" sz="2000" b="1" dirty="0"/>
            <a:t> Predavanje dr. Alana </a:t>
          </a:r>
          <a:r>
            <a:rPr lang="sl-SI" sz="2000" b="1" dirty="0" err="1"/>
            <a:t>Tedeška</a:t>
          </a:r>
          <a:r>
            <a:rPr lang="sl-SI" sz="2000" b="1" dirty="0"/>
            <a:t> o 	 ljubezni in moči Božje besede</a:t>
          </a:r>
          <a:endParaRPr lang="en-US" sz="1200" dirty="0"/>
        </a:p>
      </dgm:t>
    </dgm:pt>
    <dgm:pt modelId="{8768D3AC-605A-44DF-9609-3F31164E1333}" type="parTrans" cxnId="{5869A4D8-1010-4DBD-BF08-F04F120332AC}">
      <dgm:prSet/>
      <dgm:spPr/>
      <dgm:t>
        <a:bodyPr/>
        <a:lstStyle/>
        <a:p>
          <a:endParaRPr lang="en-US"/>
        </a:p>
      </dgm:t>
    </dgm:pt>
    <dgm:pt modelId="{3D0F6BE7-E039-44F0-9372-6ED39ECF5E22}" type="sibTrans" cxnId="{5869A4D8-1010-4DBD-BF08-F04F120332AC}">
      <dgm:prSet/>
      <dgm:spPr/>
      <dgm:t>
        <a:bodyPr/>
        <a:lstStyle/>
        <a:p>
          <a:endParaRPr lang="en-US"/>
        </a:p>
      </dgm:t>
    </dgm:pt>
    <dgm:pt modelId="{B5D2967F-3118-4A90-88CA-9FB543C4C77E}">
      <dgm:prSet custT="1"/>
      <dgm:spPr/>
      <dgm:t>
        <a:bodyPr/>
        <a:lstStyle/>
        <a:p>
          <a:r>
            <a:rPr lang="en-US" sz="2000" b="1" dirty="0"/>
            <a:t>1</a:t>
          </a:r>
          <a:r>
            <a:rPr lang="sl-SI" sz="2000" b="1" dirty="0"/>
            <a:t>6</a:t>
          </a:r>
          <a:r>
            <a:rPr lang="en-US" sz="2000" b="1" dirty="0"/>
            <a:t>.30 – </a:t>
          </a:r>
          <a:r>
            <a:rPr lang="en-US" sz="2000" b="1" dirty="0" err="1"/>
            <a:t>Odmor</a:t>
          </a:r>
          <a:endParaRPr lang="en-US" sz="2000" dirty="0"/>
        </a:p>
      </dgm:t>
    </dgm:pt>
    <dgm:pt modelId="{5262257B-8D11-4F99-8EBD-C91F3EB62C09}" type="parTrans" cxnId="{43ABDE2C-AE51-427F-955B-D97AF199471D}">
      <dgm:prSet/>
      <dgm:spPr/>
      <dgm:t>
        <a:bodyPr/>
        <a:lstStyle/>
        <a:p>
          <a:endParaRPr lang="en-US"/>
        </a:p>
      </dgm:t>
    </dgm:pt>
    <dgm:pt modelId="{3B170643-D37C-45E8-A941-DABDBA5FCF22}" type="sibTrans" cxnId="{43ABDE2C-AE51-427F-955B-D97AF199471D}">
      <dgm:prSet/>
      <dgm:spPr/>
      <dgm:t>
        <a:bodyPr/>
        <a:lstStyle/>
        <a:p>
          <a:endParaRPr lang="en-US"/>
        </a:p>
      </dgm:t>
    </dgm:pt>
    <dgm:pt modelId="{E8D7AECD-3CAD-4F38-BE3A-02CBB0F9A962}">
      <dgm:prSet custT="1"/>
      <dgm:spPr/>
      <dgm:t>
        <a:bodyPr/>
        <a:lstStyle/>
        <a:p>
          <a:r>
            <a:rPr lang="en-US" sz="2000" b="1" dirty="0"/>
            <a:t>1</a:t>
          </a:r>
          <a:r>
            <a:rPr lang="sl-SI" sz="2000" b="1" dirty="0"/>
            <a:t>7</a:t>
          </a:r>
          <a:r>
            <a:rPr lang="en-US" sz="2000" b="1" dirty="0"/>
            <a:t>.00 – </a:t>
          </a:r>
          <a:r>
            <a:rPr lang="sl-SI" sz="2000" b="1" dirty="0"/>
            <a:t>Priporočila in pogovor</a:t>
          </a:r>
          <a:endParaRPr lang="en-US" sz="2000" dirty="0"/>
        </a:p>
      </dgm:t>
    </dgm:pt>
    <dgm:pt modelId="{E74C8E2E-357D-4AA0-9CD9-A80657F2B810}" type="parTrans" cxnId="{7BE4619C-24A0-4DB8-970D-AC1B99386C22}">
      <dgm:prSet/>
      <dgm:spPr/>
      <dgm:t>
        <a:bodyPr/>
        <a:lstStyle/>
        <a:p>
          <a:endParaRPr lang="en-US"/>
        </a:p>
      </dgm:t>
    </dgm:pt>
    <dgm:pt modelId="{A6159976-6CBC-42AA-B15D-408BB54B8985}" type="sibTrans" cxnId="{7BE4619C-24A0-4DB8-970D-AC1B99386C22}">
      <dgm:prSet/>
      <dgm:spPr/>
      <dgm:t>
        <a:bodyPr/>
        <a:lstStyle/>
        <a:p>
          <a:endParaRPr lang="en-US"/>
        </a:p>
      </dgm:t>
    </dgm:pt>
    <dgm:pt modelId="{B013E045-F0E1-42D3-BEDC-723C1CD53E0F}">
      <dgm:prSet custT="1"/>
      <dgm:spPr/>
      <dgm:t>
        <a:bodyPr/>
        <a:lstStyle/>
        <a:p>
          <a:r>
            <a:rPr lang="en-US" sz="2000" b="1" dirty="0"/>
            <a:t>1</a:t>
          </a:r>
          <a:r>
            <a:rPr lang="sl-SI" sz="2000" b="1" dirty="0"/>
            <a:t>8</a:t>
          </a:r>
          <a:r>
            <a:rPr lang="en-US" sz="2000" b="1" dirty="0"/>
            <a:t>.00 – </a:t>
          </a:r>
          <a:r>
            <a:rPr lang="sl-SI" sz="2000" b="1" dirty="0"/>
            <a:t>Zaključek in blagoslov</a:t>
          </a:r>
          <a:endParaRPr lang="en-US" sz="2000" dirty="0"/>
        </a:p>
      </dgm:t>
    </dgm:pt>
    <dgm:pt modelId="{B8D797AA-9594-4E7E-A3C5-B65294290CBD}" type="parTrans" cxnId="{DE359BFD-F6E2-41E8-BEFF-B4A39CBEFB47}">
      <dgm:prSet/>
      <dgm:spPr/>
      <dgm:t>
        <a:bodyPr/>
        <a:lstStyle/>
        <a:p>
          <a:endParaRPr lang="en-US"/>
        </a:p>
      </dgm:t>
    </dgm:pt>
    <dgm:pt modelId="{865C8C2C-52F3-432D-892A-156365E5E334}" type="sibTrans" cxnId="{DE359BFD-F6E2-41E8-BEFF-B4A39CBEFB47}">
      <dgm:prSet/>
      <dgm:spPr/>
      <dgm:t>
        <a:bodyPr/>
        <a:lstStyle/>
        <a:p>
          <a:endParaRPr lang="en-US"/>
        </a:p>
      </dgm:t>
    </dgm:pt>
    <dgm:pt modelId="{40DF9612-E5CD-4BB8-A41F-AFDF6C90DA44}" type="pres">
      <dgm:prSet presAssocID="{9C1CBCB0-EE92-4D24-A1EE-F621B04996B7}" presName="vert0" presStyleCnt="0">
        <dgm:presLayoutVars>
          <dgm:dir/>
          <dgm:animOne val="branch"/>
          <dgm:animLvl val="lvl"/>
        </dgm:presLayoutVars>
      </dgm:prSet>
      <dgm:spPr/>
      <dgm:t>
        <a:bodyPr/>
        <a:lstStyle/>
        <a:p>
          <a:endParaRPr lang="sl-SI"/>
        </a:p>
      </dgm:t>
    </dgm:pt>
    <dgm:pt modelId="{AD6587FE-9A01-47C6-AA2E-2D78A7E787B1}" type="pres">
      <dgm:prSet presAssocID="{50AD3F02-B5B4-4B2B-A431-E6311922FF65}" presName="thickLine" presStyleLbl="alignNode1" presStyleIdx="0" presStyleCnt="6"/>
      <dgm:spPr/>
    </dgm:pt>
    <dgm:pt modelId="{34D513EF-8E16-4288-B5C7-5A7D62F93F58}" type="pres">
      <dgm:prSet presAssocID="{50AD3F02-B5B4-4B2B-A431-E6311922FF65}" presName="horz1" presStyleCnt="0"/>
      <dgm:spPr/>
    </dgm:pt>
    <dgm:pt modelId="{9AD178AF-69FC-4CC1-92BE-9F8A07A75242}" type="pres">
      <dgm:prSet presAssocID="{50AD3F02-B5B4-4B2B-A431-E6311922FF65}" presName="tx1" presStyleLbl="revTx" presStyleIdx="0" presStyleCnt="6"/>
      <dgm:spPr/>
      <dgm:t>
        <a:bodyPr/>
        <a:lstStyle/>
        <a:p>
          <a:endParaRPr lang="sl-SI"/>
        </a:p>
      </dgm:t>
    </dgm:pt>
    <dgm:pt modelId="{6FD07C69-CB5A-4C0E-A06A-DBC7255F3DF7}" type="pres">
      <dgm:prSet presAssocID="{50AD3F02-B5B4-4B2B-A431-E6311922FF65}" presName="vert1" presStyleCnt="0"/>
      <dgm:spPr/>
    </dgm:pt>
    <dgm:pt modelId="{B9E44FF3-470E-4CF2-90C6-24A32695E7E9}" type="pres">
      <dgm:prSet presAssocID="{614AC944-6667-44AB-9907-7B8ACE5DA1B5}" presName="thickLine" presStyleLbl="alignNode1" presStyleIdx="1" presStyleCnt="6"/>
      <dgm:spPr/>
    </dgm:pt>
    <dgm:pt modelId="{1C5B0D11-1151-46C7-8BD2-C90456DA4EB2}" type="pres">
      <dgm:prSet presAssocID="{614AC944-6667-44AB-9907-7B8ACE5DA1B5}" presName="horz1" presStyleCnt="0"/>
      <dgm:spPr/>
    </dgm:pt>
    <dgm:pt modelId="{C7088BCC-2EB6-4778-89AA-F242A31D4B65}" type="pres">
      <dgm:prSet presAssocID="{614AC944-6667-44AB-9907-7B8ACE5DA1B5}" presName="tx1" presStyleLbl="revTx" presStyleIdx="1" presStyleCnt="6"/>
      <dgm:spPr/>
      <dgm:t>
        <a:bodyPr/>
        <a:lstStyle/>
        <a:p>
          <a:endParaRPr lang="sl-SI"/>
        </a:p>
      </dgm:t>
    </dgm:pt>
    <dgm:pt modelId="{FA283D78-CFD5-41A1-B5AF-A3624C831A32}" type="pres">
      <dgm:prSet presAssocID="{614AC944-6667-44AB-9907-7B8ACE5DA1B5}" presName="vert1" presStyleCnt="0"/>
      <dgm:spPr/>
    </dgm:pt>
    <dgm:pt modelId="{83E8288D-DCA2-48F3-8597-3C0196A1AB32}" type="pres">
      <dgm:prSet presAssocID="{CDC2535F-DECD-462D-879B-C1EC590564C9}" presName="thickLine" presStyleLbl="alignNode1" presStyleIdx="2" presStyleCnt="6"/>
      <dgm:spPr/>
    </dgm:pt>
    <dgm:pt modelId="{53AC0CEC-AC85-424E-9EBF-0AAF258EAF9D}" type="pres">
      <dgm:prSet presAssocID="{CDC2535F-DECD-462D-879B-C1EC590564C9}" presName="horz1" presStyleCnt="0"/>
      <dgm:spPr/>
    </dgm:pt>
    <dgm:pt modelId="{AB250CE6-7ABD-44D0-B7FE-26092D76CF94}" type="pres">
      <dgm:prSet presAssocID="{CDC2535F-DECD-462D-879B-C1EC590564C9}" presName="tx1" presStyleLbl="revTx" presStyleIdx="2" presStyleCnt="6"/>
      <dgm:spPr/>
      <dgm:t>
        <a:bodyPr/>
        <a:lstStyle/>
        <a:p>
          <a:endParaRPr lang="sl-SI"/>
        </a:p>
      </dgm:t>
    </dgm:pt>
    <dgm:pt modelId="{52046BBD-280D-41BF-8C27-238B491A20EF}" type="pres">
      <dgm:prSet presAssocID="{CDC2535F-DECD-462D-879B-C1EC590564C9}" presName="vert1" presStyleCnt="0"/>
      <dgm:spPr/>
    </dgm:pt>
    <dgm:pt modelId="{F24863FD-E3FC-414F-B6BA-C7C4E8D58EA8}" type="pres">
      <dgm:prSet presAssocID="{B5D2967F-3118-4A90-88CA-9FB543C4C77E}" presName="thickLine" presStyleLbl="alignNode1" presStyleIdx="3" presStyleCnt="6" custLinFactNeighborX="0" custLinFactNeighborY="9201"/>
      <dgm:spPr/>
    </dgm:pt>
    <dgm:pt modelId="{201F98D9-5347-4CE2-AA2A-0D83C19D77E8}" type="pres">
      <dgm:prSet presAssocID="{B5D2967F-3118-4A90-88CA-9FB543C4C77E}" presName="horz1" presStyleCnt="0"/>
      <dgm:spPr/>
    </dgm:pt>
    <dgm:pt modelId="{C71CBEB7-0EDA-46CC-B70B-86E00A495AB5}" type="pres">
      <dgm:prSet presAssocID="{B5D2967F-3118-4A90-88CA-9FB543C4C77E}" presName="tx1" presStyleLbl="revTx" presStyleIdx="3" presStyleCnt="6" custLinFactNeighborY="12740"/>
      <dgm:spPr/>
      <dgm:t>
        <a:bodyPr/>
        <a:lstStyle/>
        <a:p>
          <a:endParaRPr lang="sl-SI"/>
        </a:p>
      </dgm:t>
    </dgm:pt>
    <dgm:pt modelId="{AFEFBFC7-42E2-4558-8D4D-36F4FEFC9755}" type="pres">
      <dgm:prSet presAssocID="{B5D2967F-3118-4A90-88CA-9FB543C4C77E}" presName="vert1" presStyleCnt="0"/>
      <dgm:spPr/>
    </dgm:pt>
    <dgm:pt modelId="{F138755E-307B-4D67-A385-92E26E6986FE}" type="pres">
      <dgm:prSet presAssocID="{E8D7AECD-3CAD-4F38-BE3A-02CBB0F9A962}" presName="thickLine" presStyleLbl="alignNode1" presStyleIdx="4" presStyleCnt="6"/>
      <dgm:spPr/>
    </dgm:pt>
    <dgm:pt modelId="{884AF41C-3F1F-4327-86B1-BFF03ECDF098}" type="pres">
      <dgm:prSet presAssocID="{E8D7AECD-3CAD-4F38-BE3A-02CBB0F9A962}" presName="horz1" presStyleCnt="0"/>
      <dgm:spPr/>
    </dgm:pt>
    <dgm:pt modelId="{6B488E2D-1F66-4446-9644-3EB0035A34F3}" type="pres">
      <dgm:prSet presAssocID="{E8D7AECD-3CAD-4F38-BE3A-02CBB0F9A962}" presName="tx1" presStyleLbl="revTx" presStyleIdx="4" presStyleCnt="6"/>
      <dgm:spPr/>
      <dgm:t>
        <a:bodyPr/>
        <a:lstStyle/>
        <a:p>
          <a:endParaRPr lang="sl-SI"/>
        </a:p>
      </dgm:t>
    </dgm:pt>
    <dgm:pt modelId="{16865EDE-6E3A-4E6A-A3DE-B382B1A6C889}" type="pres">
      <dgm:prSet presAssocID="{E8D7AECD-3CAD-4F38-BE3A-02CBB0F9A962}" presName="vert1" presStyleCnt="0"/>
      <dgm:spPr/>
    </dgm:pt>
    <dgm:pt modelId="{1DFDF9ED-09B8-49F1-909B-ED35FD74E918}" type="pres">
      <dgm:prSet presAssocID="{B013E045-F0E1-42D3-BEDC-723C1CD53E0F}" presName="thickLine" presStyleLbl="alignNode1" presStyleIdx="5" presStyleCnt="6"/>
      <dgm:spPr/>
    </dgm:pt>
    <dgm:pt modelId="{7F4D84BC-DDA7-4DD0-B5AC-A54EFEB62336}" type="pres">
      <dgm:prSet presAssocID="{B013E045-F0E1-42D3-BEDC-723C1CD53E0F}" presName="horz1" presStyleCnt="0"/>
      <dgm:spPr/>
    </dgm:pt>
    <dgm:pt modelId="{94CC1056-05ED-48D7-AD11-9478380DFF50}" type="pres">
      <dgm:prSet presAssocID="{B013E045-F0E1-42D3-BEDC-723C1CD53E0F}" presName="tx1" presStyleLbl="revTx" presStyleIdx="5" presStyleCnt="6"/>
      <dgm:spPr/>
      <dgm:t>
        <a:bodyPr/>
        <a:lstStyle/>
        <a:p>
          <a:endParaRPr lang="sl-SI"/>
        </a:p>
      </dgm:t>
    </dgm:pt>
    <dgm:pt modelId="{61352BAB-B77A-4BC3-9FD9-759D3BD346B2}" type="pres">
      <dgm:prSet presAssocID="{B013E045-F0E1-42D3-BEDC-723C1CD53E0F}" presName="vert1" presStyleCnt="0"/>
      <dgm:spPr/>
    </dgm:pt>
  </dgm:ptLst>
  <dgm:cxnLst>
    <dgm:cxn modelId="{6FA2E105-9A7D-4CA5-A3D7-5E72CB0D6719}" srcId="{9C1CBCB0-EE92-4D24-A1EE-F621B04996B7}" destId="{614AC944-6667-44AB-9907-7B8ACE5DA1B5}" srcOrd="1" destOrd="0" parTransId="{B0878215-05AC-4C08-949E-8769818AE590}" sibTransId="{3DBA87A0-2057-40E1-AAD0-C00CCE058D55}"/>
    <dgm:cxn modelId="{AC1C1ACA-941B-4502-A50E-AAE9594E5C33}" type="presOf" srcId="{B013E045-F0E1-42D3-BEDC-723C1CD53E0F}" destId="{94CC1056-05ED-48D7-AD11-9478380DFF50}" srcOrd="0" destOrd="0" presId="urn:microsoft.com/office/officeart/2008/layout/LinedList"/>
    <dgm:cxn modelId="{43ABDE2C-AE51-427F-955B-D97AF199471D}" srcId="{9C1CBCB0-EE92-4D24-A1EE-F621B04996B7}" destId="{B5D2967F-3118-4A90-88CA-9FB543C4C77E}" srcOrd="3" destOrd="0" parTransId="{5262257B-8D11-4F99-8EBD-C91F3EB62C09}" sibTransId="{3B170643-D37C-45E8-A941-DABDBA5FCF22}"/>
    <dgm:cxn modelId="{15D7DC0D-C8CF-4D94-8686-D0EADC03CC71}" type="presOf" srcId="{B5D2967F-3118-4A90-88CA-9FB543C4C77E}" destId="{C71CBEB7-0EDA-46CC-B70B-86E00A495AB5}" srcOrd="0" destOrd="0" presId="urn:microsoft.com/office/officeart/2008/layout/LinedList"/>
    <dgm:cxn modelId="{D6D5C76A-C328-4AB6-9A05-85ABDD414735}" type="presOf" srcId="{9C1CBCB0-EE92-4D24-A1EE-F621B04996B7}" destId="{40DF9612-E5CD-4BB8-A41F-AFDF6C90DA44}" srcOrd="0" destOrd="0" presId="urn:microsoft.com/office/officeart/2008/layout/LinedList"/>
    <dgm:cxn modelId="{DE359BFD-F6E2-41E8-BEFF-B4A39CBEFB47}" srcId="{9C1CBCB0-EE92-4D24-A1EE-F621B04996B7}" destId="{B013E045-F0E1-42D3-BEDC-723C1CD53E0F}" srcOrd="5" destOrd="0" parTransId="{B8D797AA-9594-4E7E-A3C5-B65294290CBD}" sibTransId="{865C8C2C-52F3-432D-892A-156365E5E334}"/>
    <dgm:cxn modelId="{7BE4619C-24A0-4DB8-970D-AC1B99386C22}" srcId="{9C1CBCB0-EE92-4D24-A1EE-F621B04996B7}" destId="{E8D7AECD-3CAD-4F38-BE3A-02CBB0F9A962}" srcOrd="4" destOrd="0" parTransId="{E74C8E2E-357D-4AA0-9CD9-A80657F2B810}" sibTransId="{A6159976-6CBC-42AA-B15D-408BB54B8985}"/>
    <dgm:cxn modelId="{F7178E2F-800A-4A1F-95DE-C23A01DA0A20}" type="presOf" srcId="{50AD3F02-B5B4-4B2B-A431-E6311922FF65}" destId="{9AD178AF-69FC-4CC1-92BE-9F8A07A75242}" srcOrd="0" destOrd="0" presId="urn:microsoft.com/office/officeart/2008/layout/LinedList"/>
    <dgm:cxn modelId="{47915234-9031-489F-A3DC-1DECD485CC8A}" type="presOf" srcId="{CDC2535F-DECD-462D-879B-C1EC590564C9}" destId="{AB250CE6-7ABD-44D0-B7FE-26092D76CF94}" srcOrd="0" destOrd="0" presId="urn:microsoft.com/office/officeart/2008/layout/LinedList"/>
    <dgm:cxn modelId="{5869A4D8-1010-4DBD-BF08-F04F120332AC}" srcId="{9C1CBCB0-EE92-4D24-A1EE-F621B04996B7}" destId="{CDC2535F-DECD-462D-879B-C1EC590564C9}" srcOrd="2" destOrd="0" parTransId="{8768D3AC-605A-44DF-9609-3F31164E1333}" sibTransId="{3D0F6BE7-E039-44F0-9372-6ED39ECF5E22}"/>
    <dgm:cxn modelId="{6A2E247D-3A60-4E55-AD0A-DBDD9B96F53A}" type="presOf" srcId="{E8D7AECD-3CAD-4F38-BE3A-02CBB0F9A962}" destId="{6B488E2D-1F66-4446-9644-3EB0035A34F3}" srcOrd="0" destOrd="0" presId="urn:microsoft.com/office/officeart/2008/layout/LinedList"/>
    <dgm:cxn modelId="{7ED95685-0201-4658-88C3-2D7059F403C0}" srcId="{9C1CBCB0-EE92-4D24-A1EE-F621B04996B7}" destId="{50AD3F02-B5B4-4B2B-A431-E6311922FF65}" srcOrd="0" destOrd="0" parTransId="{279029FE-8CFE-4675-937A-ABA511975231}" sibTransId="{D83D0D03-C700-4FAA-9E5F-179BCF93014D}"/>
    <dgm:cxn modelId="{66141D68-F304-4ED9-9BFA-0A9C0236C1E9}" type="presOf" srcId="{614AC944-6667-44AB-9907-7B8ACE5DA1B5}" destId="{C7088BCC-2EB6-4778-89AA-F242A31D4B65}" srcOrd="0" destOrd="0" presId="urn:microsoft.com/office/officeart/2008/layout/LinedList"/>
    <dgm:cxn modelId="{E7F6BA35-0FEA-460B-A629-ED09402A7B6F}" type="presParOf" srcId="{40DF9612-E5CD-4BB8-A41F-AFDF6C90DA44}" destId="{AD6587FE-9A01-47C6-AA2E-2D78A7E787B1}" srcOrd="0" destOrd="0" presId="urn:microsoft.com/office/officeart/2008/layout/LinedList"/>
    <dgm:cxn modelId="{89DC3FEE-D5E0-4FBA-BDBE-91DD0DEE313F}" type="presParOf" srcId="{40DF9612-E5CD-4BB8-A41F-AFDF6C90DA44}" destId="{34D513EF-8E16-4288-B5C7-5A7D62F93F58}" srcOrd="1" destOrd="0" presId="urn:microsoft.com/office/officeart/2008/layout/LinedList"/>
    <dgm:cxn modelId="{4EFDA585-64A0-46C9-925E-7DF5C291DD4C}" type="presParOf" srcId="{34D513EF-8E16-4288-B5C7-5A7D62F93F58}" destId="{9AD178AF-69FC-4CC1-92BE-9F8A07A75242}" srcOrd="0" destOrd="0" presId="urn:microsoft.com/office/officeart/2008/layout/LinedList"/>
    <dgm:cxn modelId="{4F5C16D8-B72A-483A-B1F2-8A0F7A57D135}" type="presParOf" srcId="{34D513EF-8E16-4288-B5C7-5A7D62F93F58}" destId="{6FD07C69-CB5A-4C0E-A06A-DBC7255F3DF7}" srcOrd="1" destOrd="0" presId="urn:microsoft.com/office/officeart/2008/layout/LinedList"/>
    <dgm:cxn modelId="{0A1A79EF-4F43-4310-A462-1F0AB2BB204E}" type="presParOf" srcId="{40DF9612-E5CD-4BB8-A41F-AFDF6C90DA44}" destId="{B9E44FF3-470E-4CF2-90C6-24A32695E7E9}" srcOrd="2" destOrd="0" presId="urn:microsoft.com/office/officeart/2008/layout/LinedList"/>
    <dgm:cxn modelId="{0252F485-4767-49FB-A7CE-CB49D632ECBD}" type="presParOf" srcId="{40DF9612-E5CD-4BB8-A41F-AFDF6C90DA44}" destId="{1C5B0D11-1151-46C7-8BD2-C90456DA4EB2}" srcOrd="3" destOrd="0" presId="urn:microsoft.com/office/officeart/2008/layout/LinedList"/>
    <dgm:cxn modelId="{A4EC8E13-ECC2-462C-8C15-42C22041F9E3}" type="presParOf" srcId="{1C5B0D11-1151-46C7-8BD2-C90456DA4EB2}" destId="{C7088BCC-2EB6-4778-89AA-F242A31D4B65}" srcOrd="0" destOrd="0" presId="urn:microsoft.com/office/officeart/2008/layout/LinedList"/>
    <dgm:cxn modelId="{B8F49FB2-7166-445F-930D-A35D4121CC8A}" type="presParOf" srcId="{1C5B0D11-1151-46C7-8BD2-C90456DA4EB2}" destId="{FA283D78-CFD5-41A1-B5AF-A3624C831A32}" srcOrd="1" destOrd="0" presId="urn:microsoft.com/office/officeart/2008/layout/LinedList"/>
    <dgm:cxn modelId="{5AA4D4A1-64A2-4C0B-8787-0F1DA1269CCA}" type="presParOf" srcId="{40DF9612-E5CD-4BB8-A41F-AFDF6C90DA44}" destId="{83E8288D-DCA2-48F3-8597-3C0196A1AB32}" srcOrd="4" destOrd="0" presId="urn:microsoft.com/office/officeart/2008/layout/LinedList"/>
    <dgm:cxn modelId="{ED66ACA3-9B19-423C-A3BE-FBE91C64430C}" type="presParOf" srcId="{40DF9612-E5CD-4BB8-A41F-AFDF6C90DA44}" destId="{53AC0CEC-AC85-424E-9EBF-0AAF258EAF9D}" srcOrd="5" destOrd="0" presId="urn:microsoft.com/office/officeart/2008/layout/LinedList"/>
    <dgm:cxn modelId="{65534D5C-DA1E-4C63-8F09-2C0AE342FBB5}" type="presParOf" srcId="{53AC0CEC-AC85-424E-9EBF-0AAF258EAF9D}" destId="{AB250CE6-7ABD-44D0-B7FE-26092D76CF94}" srcOrd="0" destOrd="0" presId="urn:microsoft.com/office/officeart/2008/layout/LinedList"/>
    <dgm:cxn modelId="{0B60793D-34AD-4C1C-91B8-EFF601CF334D}" type="presParOf" srcId="{53AC0CEC-AC85-424E-9EBF-0AAF258EAF9D}" destId="{52046BBD-280D-41BF-8C27-238B491A20EF}" srcOrd="1" destOrd="0" presId="urn:microsoft.com/office/officeart/2008/layout/LinedList"/>
    <dgm:cxn modelId="{E93AC80E-DF82-4AF0-A647-6EE0500801CC}" type="presParOf" srcId="{40DF9612-E5CD-4BB8-A41F-AFDF6C90DA44}" destId="{F24863FD-E3FC-414F-B6BA-C7C4E8D58EA8}" srcOrd="6" destOrd="0" presId="urn:microsoft.com/office/officeart/2008/layout/LinedList"/>
    <dgm:cxn modelId="{57233F15-0D75-4D27-813A-B8995C0B6651}" type="presParOf" srcId="{40DF9612-E5CD-4BB8-A41F-AFDF6C90DA44}" destId="{201F98D9-5347-4CE2-AA2A-0D83C19D77E8}" srcOrd="7" destOrd="0" presId="urn:microsoft.com/office/officeart/2008/layout/LinedList"/>
    <dgm:cxn modelId="{D55BCCB2-ED10-4F5F-8985-51FA46A513B4}" type="presParOf" srcId="{201F98D9-5347-4CE2-AA2A-0D83C19D77E8}" destId="{C71CBEB7-0EDA-46CC-B70B-86E00A495AB5}" srcOrd="0" destOrd="0" presId="urn:microsoft.com/office/officeart/2008/layout/LinedList"/>
    <dgm:cxn modelId="{F8AAC251-3332-405E-A8C3-6F946DAD9B62}" type="presParOf" srcId="{201F98D9-5347-4CE2-AA2A-0D83C19D77E8}" destId="{AFEFBFC7-42E2-4558-8D4D-36F4FEFC9755}" srcOrd="1" destOrd="0" presId="urn:microsoft.com/office/officeart/2008/layout/LinedList"/>
    <dgm:cxn modelId="{5393A67E-2063-45CB-A057-2DFC83B753DE}" type="presParOf" srcId="{40DF9612-E5CD-4BB8-A41F-AFDF6C90DA44}" destId="{F138755E-307B-4D67-A385-92E26E6986FE}" srcOrd="8" destOrd="0" presId="urn:microsoft.com/office/officeart/2008/layout/LinedList"/>
    <dgm:cxn modelId="{B65E745B-6536-40AF-892C-2E3410D85C8D}" type="presParOf" srcId="{40DF9612-E5CD-4BB8-A41F-AFDF6C90DA44}" destId="{884AF41C-3F1F-4327-86B1-BFF03ECDF098}" srcOrd="9" destOrd="0" presId="urn:microsoft.com/office/officeart/2008/layout/LinedList"/>
    <dgm:cxn modelId="{9F1D7CEB-B46E-429B-AEC4-C173472A5FFD}" type="presParOf" srcId="{884AF41C-3F1F-4327-86B1-BFF03ECDF098}" destId="{6B488E2D-1F66-4446-9644-3EB0035A34F3}" srcOrd="0" destOrd="0" presId="urn:microsoft.com/office/officeart/2008/layout/LinedList"/>
    <dgm:cxn modelId="{F8D9F2C4-E1CD-4950-9DCB-81F70A6D6A3C}" type="presParOf" srcId="{884AF41C-3F1F-4327-86B1-BFF03ECDF098}" destId="{16865EDE-6E3A-4E6A-A3DE-B382B1A6C889}" srcOrd="1" destOrd="0" presId="urn:microsoft.com/office/officeart/2008/layout/LinedList"/>
    <dgm:cxn modelId="{0C506CD7-B4C5-4999-AEAD-504F9AE24798}" type="presParOf" srcId="{40DF9612-E5CD-4BB8-A41F-AFDF6C90DA44}" destId="{1DFDF9ED-09B8-49F1-909B-ED35FD74E918}" srcOrd="10" destOrd="0" presId="urn:microsoft.com/office/officeart/2008/layout/LinedList"/>
    <dgm:cxn modelId="{60BC8484-9A35-4AEE-89E3-806C962AE705}" type="presParOf" srcId="{40DF9612-E5CD-4BB8-A41F-AFDF6C90DA44}" destId="{7F4D84BC-DDA7-4DD0-B5AC-A54EFEB62336}" srcOrd="11" destOrd="0" presId="urn:microsoft.com/office/officeart/2008/layout/LinedList"/>
    <dgm:cxn modelId="{6B3E7337-E958-4000-9FCA-988E5B68FC35}" type="presParOf" srcId="{7F4D84BC-DDA7-4DD0-B5AC-A54EFEB62336}" destId="{94CC1056-05ED-48D7-AD11-9478380DFF50}" srcOrd="0" destOrd="0" presId="urn:microsoft.com/office/officeart/2008/layout/LinedList"/>
    <dgm:cxn modelId="{F0E4FBFE-13C3-4663-BA2F-C1F70E004FE3}" type="presParOf" srcId="{7F4D84BC-DDA7-4DD0-B5AC-A54EFEB62336}" destId="{61352BAB-B77A-4BC3-9FD9-759D3BD346B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587FE-9A01-47C6-AA2E-2D78A7E787B1}">
      <dsp:nvSpPr>
        <dsp:cNvPr id="0" name=""/>
        <dsp:cNvSpPr/>
      </dsp:nvSpPr>
      <dsp:spPr>
        <a:xfrm>
          <a:off x="0" y="2964"/>
          <a:ext cx="488600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178AF-69FC-4CC1-92BE-9F8A07A75242}">
      <dsp:nvSpPr>
        <dsp:cNvPr id="0" name=""/>
        <dsp:cNvSpPr/>
      </dsp:nvSpPr>
      <dsp:spPr>
        <a:xfrm>
          <a:off x="0" y="2964"/>
          <a:ext cx="4886008" cy="1010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l-SI" sz="2000" b="1" kern="1200" dirty="0"/>
            <a:t>15</a:t>
          </a:r>
          <a:r>
            <a:rPr lang="en-US" sz="2000" b="1" kern="1200" dirty="0"/>
            <a:t>.00 – </a:t>
          </a:r>
          <a:r>
            <a:rPr lang="en-US" sz="2000" b="1" kern="1200" dirty="0" err="1"/>
            <a:t>Molitev</a:t>
          </a:r>
          <a:endParaRPr lang="en-US" sz="2000" kern="1200" dirty="0"/>
        </a:p>
      </dsp:txBody>
      <dsp:txXfrm>
        <a:off x="0" y="2964"/>
        <a:ext cx="4886008" cy="1010848"/>
      </dsp:txXfrm>
    </dsp:sp>
    <dsp:sp modelId="{B9E44FF3-470E-4CF2-90C6-24A32695E7E9}">
      <dsp:nvSpPr>
        <dsp:cNvPr id="0" name=""/>
        <dsp:cNvSpPr/>
      </dsp:nvSpPr>
      <dsp:spPr>
        <a:xfrm>
          <a:off x="0" y="1013812"/>
          <a:ext cx="488600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088BCC-2EB6-4778-89AA-F242A31D4B65}">
      <dsp:nvSpPr>
        <dsp:cNvPr id="0" name=""/>
        <dsp:cNvSpPr/>
      </dsp:nvSpPr>
      <dsp:spPr>
        <a:xfrm>
          <a:off x="0" y="1013812"/>
          <a:ext cx="4886008" cy="1010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l-SI" sz="2000" b="1" kern="1200" dirty="0"/>
            <a:t>15</a:t>
          </a:r>
          <a:r>
            <a:rPr lang="en-US" sz="2000" b="1" kern="1200" dirty="0"/>
            <a:t>.1</a:t>
          </a:r>
          <a:r>
            <a:rPr lang="sl-SI" sz="2000" b="1" kern="1200" dirty="0"/>
            <a:t>0</a:t>
          </a:r>
          <a:r>
            <a:rPr lang="en-US" sz="2000" b="1" kern="1200" dirty="0"/>
            <a:t> – </a:t>
          </a:r>
          <a:r>
            <a:rPr lang="en-US" sz="2000" b="1" kern="1200" dirty="0" err="1"/>
            <a:t>Pozdravne</a:t>
          </a:r>
          <a:r>
            <a:rPr lang="en-US" sz="2000" b="1" kern="1200" dirty="0"/>
            <a:t> </a:t>
          </a:r>
          <a:r>
            <a:rPr lang="en-US" sz="2000" b="1" kern="1200" dirty="0" err="1"/>
            <a:t>besede</a:t>
          </a:r>
          <a:r>
            <a:rPr lang="sl-SI" sz="2000" b="1" kern="1200" dirty="0"/>
            <a:t> g. škofa dr.    	 Petra </a:t>
          </a:r>
          <a:r>
            <a:rPr lang="sl-SI" sz="2000" b="1" kern="1200" dirty="0" err="1"/>
            <a:t>Štumpfa</a:t>
          </a:r>
          <a:r>
            <a:rPr lang="en-US" sz="2000" b="1" kern="1200" dirty="0"/>
            <a:t> </a:t>
          </a:r>
          <a:endParaRPr lang="en-US" sz="2000" kern="1200" dirty="0"/>
        </a:p>
      </dsp:txBody>
      <dsp:txXfrm>
        <a:off x="0" y="1013812"/>
        <a:ext cx="4886008" cy="1010848"/>
      </dsp:txXfrm>
    </dsp:sp>
    <dsp:sp modelId="{83E8288D-DCA2-48F3-8597-3C0196A1AB32}">
      <dsp:nvSpPr>
        <dsp:cNvPr id="0" name=""/>
        <dsp:cNvSpPr/>
      </dsp:nvSpPr>
      <dsp:spPr>
        <a:xfrm>
          <a:off x="0" y="2024660"/>
          <a:ext cx="488600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0CE6-7ABD-44D0-B7FE-26092D76CF94}">
      <dsp:nvSpPr>
        <dsp:cNvPr id="0" name=""/>
        <dsp:cNvSpPr/>
      </dsp:nvSpPr>
      <dsp:spPr>
        <a:xfrm>
          <a:off x="0" y="2024660"/>
          <a:ext cx="4886008" cy="1010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l-SI" sz="2000" b="1" kern="1200" dirty="0"/>
            <a:t>15</a:t>
          </a:r>
          <a:r>
            <a:rPr lang="en-US" sz="2000" b="1" kern="1200" dirty="0"/>
            <a:t>.</a:t>
          </a:r>
          <a:r>
            <a:rPr lang="sl-SI" sz="2000" b="1" kern="1200" dirty="0"/>
            <a:t>30</a:t>
          </a:r>
          <a:r>
            <a:rPr lang="en-US" sz="2000" b="1" kern="1200" dirty="0"/>
            <a:t> –</a:t>
          </a:r>
          <a:r>
            <a:rPr lang="sl-SI" sz="2000" b="1" kern="1200" dirty="0"/>
            <a:t> Predavanje dr. Alana </a:t>
          </a:r>
          <a:r>
            <a:rPr lang="sl-SI" sz="2000" b="1" kern="1200" dirty="0" err="1"/>
            <a:t>Tedeška</a:t>
          </a:r>
          <a:r>
            <a:rPr lang="sl-SI" sz="2000" b="1" kern="1200" dirty="0"/>
            <a:t> o 	 ljubezni in moči Božje besede</a:t>
          </a:r>
          <a:endParaRPr lang="en-US" sz="1200" kern="1200" dirty="0"/>
        </a:p>
      </dsp:txBody>
      <dsp:txXfrm>
        <a:off x="0" y="2024660"/>
        <a:ext cx="4886008" cy="1010848"/>
      </dsp:txXfrm>
    </dsp:sp>
    <dsp:sp modelId="{F24863FD-E3FC-414F-B6BA-C7C4E8D58EA8}">
      <dsp:nvSpPr>
        <dsp:cNvPr id="0" name=""/>
        <dsp:cNvSpPr/>
      </dsp:nvSpPr>
      <dsp:spPr>
        <a:xfrm>
          <a:off x="0" y="3128516"/>
          <a:ext cx="488600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1CBEB7-0EDA-46CC-B70B-86E00A495AB5}">
      <dsp:nvSpPr>
        <dsp:cNvPr id="0" name=""/>
        <dsp:cNvSpPr/>
      </dsp:nvSpPr>
      <dsp:spPr>
        <a:xfrm>
          <a:off x="0" y="3164290"/>
          <a:ext cx="4886008" cy="1010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t>1</a:t>
          </a:r>
          <a:r>
            <a:rPr lang="sl-SI" sz="2000" b="1" kern="1200" dirty="0"/>
            <a:t>6</a:t>
          </a:r>
          <a:r>
            <a:rPr lang="en-US" sz="2000" b="1" kern="1200" dirty="0"/>
            <a:t>.30 – </a:t>
          </a:r>
          <a:r>
            <a:rPr lang="en-US" sz="2000" b="1" kern="1200" dirty="0" err="1"/>
            <a:t>Odmor</a:t>
          </a:r>
          <a:endParaRPr lang="en-US" sz="2000" kern="1200" dirty="0"/>
        </a:p>
      </dsp:txBody>
      <dsp:txXfrm>
        <a:off x="0" y="3164290"/>
        <a:ext cx="4886008" cy="1010848"/>
      </dsp:txXfrm>
    </dsp:sp>
    <dsp:sp modelId="{F138755E-307B-4D67-A385-92E26E6986FE}">
      <dsp:nvSpPr>
        <dsp:cNvPr id="0" name=""/>
        <dsp:cNvSpPr/>
      </dsp:nvSpPr>
      <dsp:spPr>
        <a:xfrm>
          <a:off x="0" y="4046356"/>
          <a:ext cx="488600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88E2D-1F66-4446-9644-3EB0035A34F3}">
      <dsp:nvSpPr>
        <dsp:cNvPr id="0" name=""/>
        <dsp:cNvSpPr/>
      </dsp:nvSpPr>
      <dsp:spPr>
        <a:xfrm>
          <a:off x="0" y="4046356"/>
          <a:ext cx="4886008" cy="1010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t>1</a:t>
          </a:r>
          <a:r>
            <a:rPr lang="sl-SI" sz="2000" b="1" kern="1200" dirty="0"/>
            <a:t>7</a:t>
          </a:r>
          <a:r>
            <a:rPr lang="en-US" sz="2000" b="1" kern="1200" dirty="0"/>
            <a:t>.00 – </a:t>
          </a:r>
          <a:r>
            <a:rPr lang="sl-SI" sz="2000" b="1" kern="1200" dirty="0"/>
            <a:t>Priporočila in pogovor</a:t>
          </a:r>
          <a:endParaRPr lang="en-US" sz="2000" kern="1200" dirty="0"/>
        </a:p>
      </dsp:txBody>
      <dsp:txXfrm>
        <a:off x="0" y="4046356"/>
        <a:ext cx="4886008" cy="1010848"/>
      </dsp:txXfrm>
    </dsp:sp>
    <dsp:sp modelId="{1DFDF9ED-09B8-49F1-909B-ED35FD74E918}">
      <dsp:nvSpPr>
        <dsp:cNvPr id="0" name=""/>
        <dsp:cNvSpPr/>
      </dsp:nvSpPr>
      <dsp:spPr>
        <a:xfrm>
          <a:off x="0" y="5057204"/>
          <a:ext cx="488600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C1056-05ED-48D7-AD11-9478380DFF50}">
      <dsp:nvSpPr>
        <dsp:cNvPr id="0" name=""/>
        <dsp:cNvSpPr/>
      </dsp:nvSpPr>
      <dsp:spPr>
        <a:xfrm>
          <a:off x="0" y="5057204"/>
          <a:ext cx="4886008" cy="1010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t>1</a:t>
          </a:r>
          <a:r>
            <a:rPr lang="sl-SI" sz="2000" b="1" kern="1200" dirty="0"/>
            <a:t>8</a:t>
          </a:r>
          <a:r>
            <a:rPr lang="en-US" sz="2000" b="1" kern="1200" dirty="0"/>
            <a:t>.00 – </a:t>
          </a:r>
          <a:r>
            <a:rPr lang="sl-SI" sz="2000" b="1" kern="1200" dirty="0"/>
            <a:t>Zaključek in blagoslov</a:t>
          </a:r>
          <a:endParaRPr lang="en-US" sz="2000" kern="1200" dirty="0"/>
        </a:p>
      </dsp:txBody>
      <dsp:txXfrm>
        <a:off x="0" y="5057204"/>
        <a:ext cx="4886008" cy="101084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a:t>Kliknite, če želite urediti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42A54C80-263E-416B-A8E0-580EDEADCBDC}" type="datetimeFigureOut">
              <a:rPr lang="en-US" dirty="0"/>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l-SI"/>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5/11/2026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C1D4D7B-DC41-F590-F96D-FB48B251C17B}"/>
              </a:ext>
            </a:extLst>
          </p:cNvPr>
          <p:cNvSpPr>
            <a:spLocks noGrp="1"/>
          </p:cNvSpPr>
          <p:nvPr>
            <p:ph type="ctrTitle"/>
          </p:nvPr>
        </p:nvSpPr>
        <p:spPr>
          <a:xfrm>
            <a:off x="1434074" y="3621024"/>
            <a:ext cx="7766936" cy="1646302"/>
          </a:xfrm>
        </p:spPr>
        <p:txBody>
          <a:bodyPr/>
          <a:lstStyle/>
          <a:p>
            <a:pPr algn="ctr"/>
            <a:r>
              <a:rPr lang="sl-SI" sz="5000" b="1" dirty="0"/>
              <a:t>SREČANJE </a:t>
            </a:r>
            <a:br>
              <a:rPr lang="sl-SI" sz="5000" b="1" dirty="0"/>
            </a:br>
            <a:r>
              <a:rPr lang="sl-SI" sz="5000" b="1" dirty="0"/>
              <a:t>BRALCEV BOŽJE BESEDE</a:t>
            </a:r>
            <a:r>
              <a:rPr lang="sl-SI" b="1" dirty="0"/>
              <a:t/>
            </a:r>
            <a:br>
              <a:rPr lang="sl-SI" b="1" dirty="0"/>
            </a:br>
            <a:r>
              <a:rPr lang="sl-SI" sz="2400" b="1" dirty="0"/>
              <a:t/>
            </a:r>
            <a:br>
              <a:rPr lang="sl-SI" sz="2400" b="1" dirty="0"/>
            </a:br>
            <a:r>
              <a:rPr lang="sl-SI" sz="2800" b="1" dirty="0"/>
              <a:t>Vipava, 9. 5. 2026 </a:t>
            </a:r>
            <a:r>
              <a:rPr lang="sl-SI" sz="2800" b="1"/>
              <a:t>ob 15.00</a:t>
            </a:r>
            <a:endParaRPr lang="sl-SI" dirty="0"/>
          </a:p>
        </p:txBody>
      </p:sp>
      <p:pic>
        <p:nvPicPr>
          <p:cNvPr id="7" name="Grafika 6">
            <a:extLst>
              <a:ext uri="{FF2B5EF4-FFF2-40B4-BE49-F238E27FC236}">
                <a16:creationId xmlns:a16="http://schemas.microsoft.com/office/drawing/2014/main" xmlns="" id="{534F8BC1-AD03-2E91-B209-049373D06A9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802196" y="1117590"/>
            <a:ext cx="5030692" cy="1313652"/>
          </a:xfrm>
          <a:prstGeom prst="rect">
            <a:avLst/>
          </a:prstGeom>
        </p:spPr>
      </p:pic>
    </p:spTree>
    <p:extLst>
      <p:ext uri="{BB962C8B-B14F-4D97-AF65-F5344CB8AC3E}">
        <p14:creationId xmlns:p14="http://schemas.microsoft.com/office/powerpoint/2010/main" val="107823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A3A5406-CB63-6A31-1E2F-CA7D56A5017D}"/>
              </a:ext>
            </a:extLst>
          </p:cNvPr>
          <p:cNvSpPr>
            <a:spLocks noGrp="1"/>
          </p:cNvSpPr>
          <p:nvPr>
            <p:ph type="title"/>
          </p:nvPr>
        </p:nvSpPr>
        <p:spPr/>
        <p:txBody>
          <a:bodyPr/>
          <a:lstStyle/>
          <a:p>
            <a:r>
              <a:rPr lang="sl-SI" b="1" dirty="0"/>
              <a:t>Kdo bere berila pri bogoslužju</a:t>
            </a:r>
            <a:endParaRPr lang="sl-SI" dirty="0"/>
          </a:p>
        </p:txBody>
      </p:sp>
      <p:sp>
        <p:nvSpPr>
          <p:cNvPr id="3" name="Označba mesta vsebine 2">
            <a:extLst>
              <a:ext uri="{FF2B5EF4-FFF2-40B4-BE49-F238E27FC236}">
                <a16:creationId xmlns:a16="http://schemas.microsoft.com/office/drawing/2014/main" xmlns="" id="{6DA71E54-D808-E70E-77AE-4BA4FA7E3B81}"/>
              </a:ext>
            </a:extLst>
          </p:cNvPr>
          <p:cNvSpPr>
            <a:spLocks noGrp="1"/>
          </p:cNvSpPr>
          <p:nvPr>
            <p:ph idx="1"/>
          </p:nvPr>
        </p:nvSpPr>
        <p:spPr>
          <a:xfrm>
            <a:off x="677334" y="1639615"/>
            <a:ext cx="8596668" cy="5029200"/>
          </a:xfrm>
        </p:spPr>
        <p:txBody>
          <a:bodyPr>
            <a:normAutofit lnSpcReduction="10000"/>
          </a:bodyPr>
          <a:lstStyle/>
          <a:p>
            <a:pPr algn="just"/>
            <a:r>
              <a:rPr lang="sl-SI" sz="2200" dirty="0"/>
              <a:t>Služba branja Svetega pisma je bila dolgo časa pridržana duhovnikom oz. posvečenim osebam. Po drugem vatikanskem koncilu pa je bilo tudi laikom omogočeno, da lahko sodelujejo pri besednem bogoslužju.</a:t>
            </a:r>
          </a:p>
          <a:p>
            <a:pPr algn="just"/>
            <a:r>
              <a:rPr lang="sl-SI" sz="2200" dirty="0"/>
              <a:t>Bralci naj bi bili mlajši in odrasli, ki so sposobni dojeti naravo razodete Božje besede.</a:t>
            </a:r>
          </a:p>
          <a:p>
            <a:pPr algn="just"/>
            <a:r>
              <a:rPr lang="sl-SI" sz="2200" dirty="0"/>
              <a:t>Berilo(a) naj bere bralec ali bralka, in sicer laik, ki ima za to primerne  sposobnosti in se je na to dobro pripravil. Bralci naj berejo glasno, razločno in razumljivo.</a:t>
            </a:r>
          </a:p>
          <a:p>
            <a:pPr algn="just"/>
            <a:r>
              <a:rPr lang="sl-SI" sz="2200" dirty="0"/>
              <a:t>Bralca Božje besede uvrščamo med posebne Cerkvene službe.</a:t>
            </a:r>
          </a:p>
          <a:p>
            <a:pPr algn="just"/>
            <a:r>
              <a:rPr lang="sl-SI" sz="2200" dirty="0"/>
              <a:t>Bralec pri bogoslužju bere berila in prošnje, priložnostno pa tudi župnijska sporočila in vabila. Za tovrstno služenje sta osnovna pogoja ljubezen do slovenskega jezika in pripravljenost posredovati Božjo besedo drugim.</a:t>
            </a:r>
          </a:p>
          <a:p>
            <a:endParaRPr lang="sl-SI" dirty="0"/>
          </a:p>
        </p:txBody>
      </p:sp>
    </p:spTree>
    <p:extLst>
      <p:ext uri="{BB962C8B-B14F-4D97-AF65-F5344CB8AC3E}">
        <p14:creationId xmlns:p14="http://schemas.microsoft.com/office/powerpoint/2010/main" val="259753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6AFAF7A-756C-770F-AF42-5F1D504DA39C}"/>
              </a:ext>
            </a:extLst>
          </p:cNvPr>
          <p:cNvSpPr>
            <a:spLocks noGrp="1"/>
          </p:cNvSpPr>
          <p:nvPr>
            <p:ph type="title"/>
          </p:nvPr>
        </p:nvSpPr>
        <p:spPr/>
        <p:txBody>
          <a:bodyPr/>
          <a:lstStyle/>
          <a:p>
            <a:r>
              <a:rPr lang="sl-SI" b="1" dirty="0"/>
              <a:t>Kdo bere berila pri bogoslužju</a:t>
            </a:r>
            <a:endParaRPr lang="sl-SI" dirty="0"/>
          </a:p>
        </p:txBody>
      </p:sp>
      <p:sp>
        <p:nvSpPr>
          <p:cNvPr id="3" name="Označba mesta vsebine 2">
            <a:extLst>
              <a:ext uri="{FF2B5EF4-FFF2-40B4-BE49-F238E27FC236}">
                <a16:creationId xmlns:a16="http://schemas.microsoft.com/office/drawing/2014/main" xmlns="" id="{E5DF5304-8B46-7243-E535-9F8687C0CDE2}"/>
              </a:ext>
            </a:extLst>
          </p:cNvPr>
          <p:cNvSpPr>
            <a:spLocks noGrp="1"/>
          </p:cNvSpPr>
          <p:nvPr>
            <p:ph idx="1"/>
          </p:nvPr>
        </p:nvSpPr>
        <p:spPr>
          <a:xfrm>
            <a:off x="677334" y="1608083"/>
            <a:ext cx="8596668" cy="5139558"/>
          </a:xfrm>
        </p:spPr>
        <p:txBody>
          <a:bodyPr>
            <a:normAutofit/>
          </a:bodyPr>
          <a:lstStyle/>
          <a:p>
            <a:pPr algn="just"/>
            <a:r>
              <a:rPr lang="sl-SI" sz="2400" dirty="0"/>
              <a:t>Za to opravilo se po navadi v okviru župnije ali dekanije organizira usposabljanje za izbrane laike.</a:t>
            </a:r>
          </a:p>
          <a:p>
            <a:pPr algn="just"/>
            <a:r>
              <a:rPr lang="sl-SI" sz="2400" dirty="0"/>
              <a:t>V naših župnijah je kar nekaj bralcev Božje besede, ki dejavno sodelujejo pri sv. mašah. Da bi to službo še bolj približali bralcem, predvsem pa, da bi tudi tiste, ki še bodo dejavno sodelovali pri bogoslužnem življenju v naših župnijah spodbudili za to službo podajamo kratka navodila. Naj bodo v pomoč.</a:t>
            </a:r>
          </a:p>
          <a:p>
            <a:pPr algn="just"/>
            <a:r>
              <a:rPr lang="sl-SI" sz="2400" dirty="0"/>
              <a:t>O pravilnem oznanjevanju Božje besede smemo govoriti takrat, kadar prebrani odlomki vodijo k razmišljanju. Pri branju se bralcu ne sme nikamor muditi, kajti pogovor med Bogom in človekom potrebuje svoj čas in trenutke tihote.</a:t>
            </a:r>
          </a:p>
          <a:p>
            <a:endParaRPr lang="sl-SI" dirty="0"/>
          </a:p>
        </p:txBody>
      </p:sp>
    </p:spTree>
    <p:extLst>
      <p:ext uri="{BB962C8B-B14F-4D97-AF65-F5344CB8AC3E}">
        <p14:creationId xmlns:p14="http://schemas.microsoft.com/office/powerpoint/2010/main" val="313847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C5317C-910A-7FB6-4C73-BF5F0E93958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xmlns="" id="{637D6E3A-BD63-21BE-ADEA-9AA44DD79C00}"/>
              </a:ext>
            </a:extLst>
          </p:cNvPr>
          <p:cNvSpPr>
            <a:spLocks noGrp="1"/>
          </p:cNvSpPr>
          <p:nvPr>
            <p:ph type="title"/>
          </p:nvPr>
        </p:nvSpPr>
        <p:spPr/>
        <p:txBody>
          <a:bodyPr/>
          <a:lstStyle/>
          <a:p>
            <a:r>
              <a:rPr lang="sl-SI" b="1" dirty="0"/>
              <a:t>Navodila za branje Božje besede</a:t>
            </a:r>
            <a:r>
              <a:rPr lang="sl-SI" dirty="0"/>
              <a:t/>
            </a:r>
            <a:br>
              <a:rPr lang="sl-SI" dirty="0"/>
            </a:br>
            <a:endParaRPr lang="sl-SI" dirty="0"/>
          </a:p>
        </p:txBody>
      </p:sp>
      <p:sp>
        <p:nvSpPr>
          <p:cNvPr id="3" name="Označba mesta vsebine 2">
            <a:extLst>
              <a:ext uri="{FF2B5EF4-FFF2-40B4-BE49-F238E27FC236}">
                <a16:creationId xmlns:a16="http://schemas.microsoft.com/office/drawing/2014/main" xmlns="" id="{C54E0A29-6AAD-B227-9688-6647BD20B490}"/>
              </a:ext>
            </a:extLst>
          </p:cNvPr>
          <p:cNvSpPr>
            <a:spLocks noGrp="1"/>
          </p:cNvSpPr>
          <p:nvPr>
            <p:ph idx="1"/>
          </p:nvPr>
        </p:nvSpPr>
        <p:spPr>
          <a:xfrm>
            <a:off x="677334" y="1671145"/>
            <a:ext cx="8596668" cy="4918841"/>
          </a:xfrm>
        </p:spPr>
        <p:txBody>
          <a:bodyPr>
            <a:normAutofit/>
          </a:bodyPr>
          <a:lstStyle/>
          <a:p>
            <a:pPr algn="just"/>
            <a:r>
              <a:rPr lang="sl-SI" sz="2400" dirty="0"/>
              <a:t>Božja beseda je Beseda ljubezni, zato moramo najprej imeti radi Sveto pismo, ga prebirati, se z njim hraniti in začutiti Ljubezen globoko v duši. Najprej je namenjen nam v duhovno hrano in šele, ko jo bomo mi prejeli in začutili sporočilno moč, jo bomo lahko podarili tudi drugim, saj ne moremo podariti nečesa, česar nismo prejeli.</a:t>
            </a:r>
          </a:p>
          <a:p>
            <a:pPr algn="just"/>
            <a:r>
              <a:rPr lang="sl-SI" sz="2400" dirty="0"/>
              <a:t>Gladko in profesionalno prebrano besedilo pred Bogom nič ne pomeni, če ni odmeva srca. Bog ne bo presojal besed, ampak srce. Prav tako ni prostora za izumetničenost, narejenost, bahaštvo in samopašnost. Bog lahko tak nastop obrne nam v škodo! </a:t>
            </a:r>
          </a:p>
          <a:p>
            <a:pPr algn="just"/>
            <a:endParaRPr lang="sl-SI" sz="2400" dirty="0"/>
          </a:p>
        </p:txBody>
      </p:sp>
    </p:spTree>
    <p:extLst>
      <p:ext uri="{BB962C8B-B14F-4D97-AF65-F5344CB8AC3E}">
        <p14:creationId xmlns:p14="http://schemas.microsoft.com/office/powerpoint/2010/main" val="3331217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48579AA-72BE-237C-A43A-EDA72000CF9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xmlns="" id="{04F414CE-08AA-E4CF-B395-649F021CBC45}"/>
              </a:ext>
            </a:extLst>
          </p:cNvPr>
          <p:cNvSpPr>
            <a:spLocks noGrp="1"/>
          </p:cNvSpPr>
          <p:nvPr>
            <p:ph type="title"/>
          </p:nvPr>
        </p:nvSpPr>
        <p:spPr/>
        <p:txBody>
          <a:bodyPr/>
          <a:lstStyle/>
          <a:p>
            <a:r>
              <a:rPr lang="sl-SI" b="1" dirty="0"/>
              <a:t>Navodila za branje Božje besede</a:t>
            </a:r>
            <a:r>
              <a:rPr lang="sl-SI" dirty="0"/>
              <a:t/>
            </a:r>
            <a:br>
              <a:rPr lang="sl-SI" dirty="0"/>
            </a:br>
            <a:endParaRPr lang="sl-SI" dirty="0"/>
          </a:p>
        </p:txBody>
      </p:sp>
      <p:sp>
        <p:nvSpPr>
          <p:cNvPr id="3" name="Označba mesta vsebine 2">
            <a:extLst>
              <a:ext uri="{FF2B5EF4-FFF2-40B4-BE49-F238E27FC236}">
                <a16:creationId xmlns:a16="http://schemas.microsoft.com/office/drawing/2014/main" xmlns="" id="{E02EF8BE-E1D0-9B57-5D7F-C08DC283DEF1}"/>
              </a:ext>
            </a:extLst>
          </p:cNvPr>
          <p:cNvSpPr>
            <a:spLocks noGrp="1"/>
          </p:cNvSpPr>
          <p:nvPr>
            <p:ph idx="1"/>
          </p:nvPr>
        </p:nvSpPr>
        <p:spPr>
          <a:xfrm>
            <a:off x="677334" y="1766451"/>
            <a:ext cx="8596668" cy="4949659"/>
          </a:xfrm>
        </p:spPr>
        <p:txBody>
          <a:bodyPr>
            <a:normAutofit/>
          </a:bodyPr>
          <a:lstStyle/>
          <a:p>
            <a:pPr algn="just"/>
            <a:r>
              <a:rPr lang="sl-SI" sz="2400" dirty="0"/>
              <a:t>Branje Božje besede je velika čast, ki obenem kliče veliko ponižnost in strah Božji. Strahospoštovanje nas bo vodilo do preprostega srca, ki bo s svetostjo misli in čistosti besede prineslo Božje sporočilo. Iz notranjosti mora zadoneti moč celega človeka - bralca, oznanjevalca. </a:t>
            </a:r>
          </a:p>
          <a:p>
            <a:pPr algn="just"/>
            <a:endParaRPr lang="sl-SI" sz="2400" dirty="0"/>
          </a:p>
          <a:p>
            <a:pPr algn="just"/>
            <a:r>
              <a:rPr lang="sl-SI" sz="2400" dirty="0"/>
              <a:t>Kot bralec in oznanjevalec Božje besede</a:t>
            </a:r>
          </a:p>
          <a:p>
            <a:pPr lvl="1" algn="just"/>
            <a:r>
              <a:rPr lang="sl-SI" sz="2200" dirty="0"/>
              <a:t>se trudim živeti po evangeliju in nauku Cerkve,</a:t>
            </a:r>
          </a:p>
          <a:p>
            <a:pPr lvl="1" algn="just"/>
            <a:r>
              <a:rPr lang="sl-SI" sz="2200" dirty="0"/>
              <a:t>Božjo besedo oznanjam razumljivo in razločno,</a:t>
            </a:r>
          </a:p>
          <a:p>
            <a:pPr lvl="1" algn="just"/>
            <a:r>
              <a:rPr lang="sl-SI" sz="2200" dirty="0"/>
              <a:t>se na oznanjevanje skrbno pripravim.</a:t>
            </a:r>
          </a:p>
        </p:txBody>
      </p:sp>
    </p:spTree>
    <p:extLst>
      <p:ext uri="{BB962C8B-B14F-4D97-AF65-F5344CB8AC3E}">
        <p14:creationId xmlns:p14="http://schemas.microsoft.com/office/powerpoint/2010/main" val="3275436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75934CC-3AA3-EB72-C575-9EF988A33763}"/>
              </a:ext>
            </a:extLst>
          </p:cNvPr>
          <p:cNvSpPr>
            <a:spLocks noGrp="1"/>
          </p:cNvSpPr>
          <p:nvPr>
            <p:ph type="title"/>
          </p:nvPr>
        </p:nvSpPr>
        <p:spPr/>
        <p:txBody>
          <a:bodyPr/>
          <a:lstStyle/>
          <a:p>
            <a:r>
              <a:rPr lang="sl-SI" b="1" dirty="0"/>
              <a:t>Branje Božje besede</a:t>
            </a:r>
            <a:r>
              <a:rPr lang="sl-SI" dirty="0"/>
              <a:t/>
            </a:r>
            <a:br>
              <a:rPr lang="sl-SI" dirty="0"/>
            </a:br>
            <a:endParaRPr lang="sl-SI" dirty="0"/>
          </a:p>
        </p:txBody>
      </p:sp>
      <p:sp>
        <p:nvSpPr>
          <p:cNvPr id="3" name="Označba mesta vsebine 2">
            <a:extLst>
              <a:ext uri="{FF2B5EF4-FFF2-40B4-BE49-F238E27FC236}">
                <a16:creationId xmlns:a16="http://schemas.microsoft.com/office/drawing/2014/main" xmlns="" id="{832637A5-E067-1568-A850-5795DD2C5B02}"/>
              </a:ext>
            </a:extLst>
          </p:cNvPr>
          <p:cNvSpPr>
            <a:spLocks noGrp="1"/>
          </p:cNvSpPr>
          <p:nvPr>
            <p:ph idx="1"/>
          </p:nvPr>
        </p:nvSpPr>
        <p:spPr>
          <a:xfrm>
            <a:off x="677334" y="1562986"/>
            <a:ext cx="8596668" cy="4954771"/>
          </a:xfrm>
        </p:spPr>
        <p:txBody>
          <a:bodyPr>
            <a:normAutofit fontScale="92500" lnSpcReduction="10000"/>
          </a:bodyPr>
          <a:lstStyle/>
          <a:p>
            <a:pPr marL="0" indent="0" algn="just">
              <a:buNone/>
            </a:pPr>
            <a:r>
              <a:rPr lang="sl-SI" sz="2400" dirty="0"/>
              <a:t>Bralci beril se morajo zavedati, da pri bogoslužju ni nastopanja. Tehnično gledano bralec Božjo besedo bere, z vidika liturgije pa jo oznanja sebi in zbranim vernikom.</a:t>
            </a:r>
          </a:p>
          <a:p>
            <a:pPr marL="0" indent="0" algn="just">
              <a:buNone/>
            </a:pPr>
            <a:endParaRPr lang="sl-SI" sz="2400" dirty="0"/>
          </a:p>
          <a:p>
            <a:pPr algn="just"/>
            <a:r>
              <a:rPr lang="sl-SI" sz="2400" b="1" dirty="0"/>
              <a:t>Pomemben je že prihod k </a:t>
            </a:r>
            <a:r>
              <a:rPr lang="sl-SI" sz="2400" b="1" dirty="0" err="1"/>
              <a:t>ambonu</a:t>
            </a:r>
            <a:r>
              <a:rPr lang="sl-SI" sz="2400" dirty="0"/>
              <a:t>. Človek je bitje jezika. Ne govorimo samo z besedami, tudi s svojo neverbalno govorico govorimo o sebi. Ni vseeno, kaj bralec sporoča poslušalcem že od prvega trenutka svojega nastopa. Njegova naloga se začne takrat, ko vstane iz svoje klopi in naredi prve korake proti </a:t>
            </a:r>
            <a:r>
              <a:rPr lang="sl-SI" sz="2400" dirty="0" err="1"/>
              <a:t>ambonu</a:t>
            </a:r>
            <a:r>
              <a:rPr lang="sl-SI" sz="2400" dirty="0"/>
              <a:t>. Že iz bralčeve drže bodo poslušalci dobili nekaj informacij. Zato se je treba k </a:t>
            </a:r>
            <a:r>
              <a:rPr lang="sl-SI" sz="2400" dirty="0" err="1"/>
              <a:t>ambonu</a:t>
            </a:r>
            <a:r>
              <a:rPr lang="sl-SI" sz="2400" dirty="0"/>
              <a:t> napotiti slovesno: ne napihnjeno in polni samega sebe, pa tudi ne tako 'ponižno', da bi bili sključeni, kot da nam bo zdaj, zdaj padel strop na glavo. Pristopiti je treba samozavestno in zavedajoč se služenja skupnosti, ki ga služba bralca s seboj prinaša</a:t>
            </a:r>
          </a:p>
        </p:txBody>
      </p:sp>
    </p:spTree>
    <p:extLst>
      <p:ext uri="{BB962C8B-B14F-4D97-AF65-F5344CB8AC3E}">
        <p14:creationId xmlns:p14="http://schemas.microsoft.com/office/powerpoint/2010/main" val="13099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4B0B0B-C29E-7E59-4DD1-834C2228C35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xmlns="" id="{7F35E000-E316-638E-ECCD-85FEEF796146}"/>
              </a:ext>
            </a:extLst>
          </p:cNvPr>
          <p:cNvSpPr>
            <a:spLocks noGrp="1"/>
          </p:cNvSpPr>
          <p:nvPr>
            <p:ph type="title"/>
          </p:nvPr>
        </p:nvSpPr>
        <p:spPr/>
        <p:txBody>
          <a:bodyPr/>
          <a:lstStyle/>
          <a:p>
            <a:r>
              <a:rPr lang="sl-SI" b="1" dirty="0"/>
              <a:t>Branje Božje besede</a:t>
            </a:r>
            <a:r>
              <a:rPr lang="sl-SI" dirty="0"/>
              <a:t/>
            </a:r>
            <a:br>
              <a:rPr lang="sl-SI" dirty="0"/>
            </a:br>
            <a:endParaRPr lang="sl-SI" dirty="0"/>
          </a:p>
        </p:txBody>
      </p:sp>
      <p:sp>
        <p:nvSpPr>
          <p:cNvPr id="3" name="Označba mesta vsebine 2">
            <a:extLst>
              <a:ext uri="{FF2B5EF4-FFF2-40B4-BE49-F238E27FC236}">
                <a16:creationId xmlns:a16="http://schemas.microsoft.com/office/drawing/2014/main" xmlns="" id="{440E2DC7-498D-94B1-82A6-A0C0F49DF74B}"/>
              </a:ext>
            </a:extLst>
          </p:cNvPr>
          <p:cNvSpPr>
            <a:spLocks noGrp="1"/>
          </p:cNvSpPr>
          <p:nvPr>
            <p:ph idx="1"/>
          </p:nvPr>
        </p:nvSpPr>
        <p:spPr>
          <a:xfrm>
            <a:off x="677334" y="1510189"/>
            <a:ext cx="8596668" cy="5060731"/>
          </a:xfrm>
        </p:spPr>
        <p:txBody>
          <a:bodyPr>
            <a:normAutofit lnSpcReduction="10000"/>
          </a:bodyPr>
          <a:lstStyle/>
          <a:p>
            <a:pPr algn="just"/>
            <a:r>
              <a:rPr lang="sl-SI" b="1" dirty="0"/>
              <a:t>Ko pride bralec v prezbiterij, ne poklekne</a:t>
            </a:r>
            <a:r>
              <a:rPr lang="sl-SI" dirty="0"/>
              <a:t>. Če pa gre na svoji poti do </a:t>
            </a:r>
            <a:r>
              <a:rPr lang="sl-SI" dirty="0" err="1"/>
              <a:t>ambona</a:t>
            </a:r>
            <a:r>
              <a:rPr lang="sl-SI" dirty="0"/>
              <a:t> mimo oltarja, ga počasti z globokim priklonom.</a:t>
            </a:r>
          </a:p>
          <a:p>
            <a:pPr algn="just"/>
            <a:endParaRPr lang="sl-SI" dirty="0"/>
          </a:p>
          <a:p>
            <a:pPr algn="just"/>
            <a:r>
              <a:rPr lang="sl-SI" b="1" dirty="0"/>
              <a:t>Med hojo proti </a:t>
            </a:r>
            <a:r>
              <a:rPr lang="sl-SI" b="1" dirty="0" err="1"/>
              <a:t>ambonu</a:t>
            </a:r>
            <a:r>
              <a:rPr lang="sl-SI" b="1" dirty="0"/>
              <a:t> je tudi čas, ko se lahko s tiho molitvijo obrne na Boga.</a:t>
            </a:r>
            <a:r>
              <a:rPr lang="sl-SI" dirty="0"/>
              <a:t> Molitev pred branjem je v osnovnem sporočilu lahko enaka mašnikovi, ki jo moli pred branjem evangelija: »Vsemogočni Bog, očisti mi srce in ustnice, da bom dobro oznanil sveti evangelij«.  K </a:t>
            </a:r>
            <a:r>
              <a:rPr lang="sl-SI" dirty="0" err="1"/>
              <a:t>ambonu</a:t>
            </a:r>
            <a:r>
              <a:rPr lang="sl-SI" dirty="0"/>
              <a:t> pristopi s ponižnostjo v srcu in z dostojanstvenim korakom.</a:t>
            </a:r>
          </a:p>
          <a:p>
            <a:pPr algn="just"/>
            <a:endParaRPr lang="sl-SI" dirty="0"/>
          </a:p>
          <a:p>
            <a:pPr algn="just"/>
            <a:r>
              <a:rPr lang="sl-SI" b="1" dirty="0"/>
              <a:t>Ko pride bralec pred </a:t>
            </a:r>
            <a:r>
              <a:rPr lang="sl-SI" b="1" dirty="0" err="1"/>
              <a:t>ambon</a:t>
            </a:r>
            <a:r>
              <a:rPr lang="sl-SI" b="1" dirty="0"/>
              <a:t>, je priporočljivo, da z očmi preleti besedilo in vzpostavi stik z Božjo besedo, počaka, da verniki sedejo </a:t>
            </a:r>
            <a:r>
              <a:rPr lang="sl-SI" dirty="0"/>
              <a:t>(zlasti pri prvem berilu) in s pogledom vzpostavi stik s poslušalci. Zatem pa trenutek tišine, ki poveča zbranost.</a:t>
            </a:r>
          </a:p>
          <a:p>
            <a:pPr algn="just"/>
            <a:endParaRPr lang="sl-SI" dirty="0"/>
          </a:p>
          <a:p>
            <a:pPr algn="just"/>
            <a:r>
              <a:rPr lang="sl-SI" dirty="0"/>
              <a:t>Očesni stik s poslušalci je način, kako jih vključimo v samo branje. Poslušalec ob pogostem očesnem stiku dobi občutek, da bralec bere njemu. Zato si poglejmo nekaj mest, kjer bralec lahko to uporabi.</a:t>
            </a:r>
          </a:p>
          <a:p>
            <a:pPr algn="just"/>
            <a:endParaRPr lang="sl-SI" dirty="0"/>
          </a:p>
        </p:txBody>
      </p:sp>
    </p:spTree>
    <p:extLst>
      <p:ext uri="{BB962C8B-B14F-4D97-AF65-F5344CB8AC3E}">
        <p14:creationId xmlns:p14="http://schemas.microsoft.com/office/powerpoint/2010/main" val="3152166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C5E4D65F-48A1-35B9-0F88-7925920524B4}"/>
              </a:ext>
            </a:extLst>
          </p:cNvPr>
          <p:cNvSpPr>
            <a:spLocks noGrp="1"/>
          </p:cNvSpPr>
          <p:nvPr>
            <p:ph idx="1"/>
          </p:nvPr>
        </p:nvSpPr>
        <p:spPr>
          <a:xfrm>
            <a:off x="677334" y="646387"/>
            <a:ext cx="8596668" cy="5394976"/>
          </a:xfrm>
        </p:spPr>
        <p:txBody>
          <a:bodyPr/>
          <a:lstStyle/>
          <a:p>
            <a:pPr algn="just"/>
            <a:r>
              <a:rPr lang="sl-SI" sz="2400" b="1" dirty="0"/>
              <a:t>Ni primerno, da bralec začne z branjem takoj, ko pristopi k </a:t>
            </a:r>
            <a:r>
              <a:rPr lang="sl-SI" sz="2400" b="1" dirty="0" err="1"/>
              <a:t>ambonu</a:t>
            </a:r>
            <a:r>
              <a:rPr lang="sl-SI" sz="2400" b="1" dirty="0"/>
              <a:t>, saj verniki še niso pripravljeni na poslušanje.</a:t>
            </a:r>
            <a:r>
              <a:rPr lang="sl-SI" sz="2400" dirty="0"/>
              <a:t> Omogočiti jim mora kratko pripravo. To naredi tako, da za trenutek počaka, se ozre po ljudeh in šele nato začne z branjem. Prvi očesni stik je zelo pomemben. Z njim bralec poslušalcem sporoči, da je naslednje branje namenjeno prav njim. Zelo brezosebno bi deloval bralec, ki bi prišel k </a:t>
            </a:r>
            <a:r>
              <a:rPr lang="sl-SI" sz="2400" dirty="0" err="1"/>
              <a:t>ambonu</a:t>
            </a:r>
            <a:r>
              <a:rPr lang="sl-SI" sz="2400" dirty="0"/>
              <a:t> in začel z branjem ter nikoli ne bi pogledal zbranega občestva. </a:t>
            </a:r>
            <a:r>
              <a:rPr lang="sl-SI" sz="2400" b="1" dirty="0"/>
              <a:t>Vendar prvi pogled po ljudeh ne sme biti hipnotičen ali grozeč, niti takšen, da bi z glavo opletali levo in desno.</a:t>
            </a:r>
            <a:r>
              <a:rPr lang="sl-SI" sz="2400" dirty="0"/>
              <a:t> Usmerjen naj bo v ljudi in ne nekam v zadnji zid nad njihovimi glavami. Če ljudi nikoli ne pogledamo in vedno gledamo nekam drugam, dajemo občutek, da se jih bojimo.</a:t>
            </a:r>
          </a:p>
          <a:p>
            <a:endParaRPr lang="sl-SI" dirty="0"/>
          </a:p>
        </p:txBody>
      </p:sp>
    </p:spTree>
    <p:extLst>
      <p:ext uri="{BB962C8B-B14F-4D97-AF65-F5344CB8AC3E}">
        <p14:creationId xmlns:p14="http://schemas.microsoft.com/office/powerpoint/2010/main" val="2222137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D15B03F7-131A-3740-4DD5-8D28B4E79F75}"/>
              </a:ext>
            </a:extLst>
          </p:cNvPr>
          <p:cNvSpPr>
            <a:spLocks noGrp="1"/>
          </p:cNvSpPr>
          <p:nvPr>
            <p:ph idx="1"/>
          </p:nvPr>
        </p:nvSpPr>
        <p:spPr>
          <a:xfrm>
            <a:off x="656069" y="798542"/>
            <a:ext cx="8596668" cy="6208314"/>
          </a:xfrm>
        </p:spPr>
        <p:txBody>
          <a:bodyPr>
            <a:normAutofit/>
          </a:bodyPr>
          <a:lstStyle/>
          <a:p>
            <a:pPr algn="just"/>
            <a:r>
              <a:rPr lang="sl-SI" sz="2400" dirty="0"/>
              <a:t>Prvi očesni stik je lahko takšen, da bralec pride k </a:t>
            </a:r>
            <a:r>
              <a:rPr lang="sl-SI" sz="2400" dirty="0" err="1"/>
              <a:t>ambonu</a:t>
            </a:r>
            <a:r>
              <a:rPr lang="sl-SI" sz="2400" dirty="0"/>
              <a:t>, zazrt v </a:t>
            </a:r>
            <a:r>
              <a:rPr lang="sl-SI" sz="2400" dirty="0" err="1"/>
              <a:t>lekcionar</a:t>
            </a:r>
            <a:r>
              <a:rPr lang="sl-SI" sz="2400" dirty="0"/>
              <a:t> nekaj trenutkov počaka in medtem zase prebere 'napoved'. Nato pogleda v ljudi, govoreč: »Berilo iz …«</a:t>
            </a:r>
          </a:p>
          <a:p>
            <a:pPr algn="just"/>
            <a:endParaRPr lang="sl-SI" sz="2400" dirty="0"/>
          </a:p>
          <a:p>
            <a:pPr algn="just"/>
            <a:r>
              <a:rPr lang="sl-SI" sz="2400" b="1" dirty="0"/>
              <a:t>Med samim branjem je primerno pogledati po ljudeh na ključnih mestih, ne pa za vsakim stavkom</a:t>
            </a:r>
            <a:r>
              <a:rPr lang="sl-SI" sz="2400" dirty="0"/>
              <a:t>. Včasih pogled po ljudeh zahteva besedilo sámo. Bralec pa se naj varuje gledati v ljudi, kadar svetopisemski pisatelj graja. V takšnih primerih to ni primerno, saj morda nihče od njih ni počel kaj takšnega, kar bi zahtevalo grajo. Zbrano občestvo pa je treba nujno pogledati ob koncu berila in zazrt v ljudi izreči sklepni vzklik.</a:t>
            </a:r>
          </a:p>
          <a:p>
            <a:endParaRPr lang="sl-SI" dirty="0"/>
          </a:p>
        </p:txBody>
      </p:sp>
    </p:spTree>
    <p:extLst>
      <p:ext uri="{BB962C8B-B14F-4D97-AF65-F5344CB8AC3E}">
        <p14:creationId xmlns:p14="http://schemas.microsoft.com/office/powerpoint/2010/main" val="158110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FFBEDB38-56EC-7D89-A8F0-839C785A7B4B}"/>
              </a:ext>
            </a:extLst>
          </p:cNvPr>
          <p:cNvSpPr>
            <a:spLocks noGrp="1"/>
          </p:cNvSpPr>
          <p:nvPr>
            <p:ph idx="1"/>
          </p:nvPr>
        </p:nvSpPr>
        <p:spPr>
          <a:xfrm>
            <a:off x="677334" y="630621"/>
            <a:ext cx="8596668" cy="6117020"/>
          </a:xfrm>
        </p:spPr>
        <p:txBody>
          <a:bodyPr>
            <a:normAutofit fontScale="92500"/>
          </a:bodyPr>
          <a:lstStyle/>
          <a:p>
            <a:pPr lvl="0" algn="just"/>
            <a:r>
              <a:rPr lang="sl-SI" sz="2400" b="1" dirty="0"/>
              <a:t>Bralec najprej prebere samo podnaslov</a:t>
            </a:r>
            <a:r>
              <a:rPr lang="sl-SI" sz="2400" dirty="0"/>
              <a:t> (Berilo iz …), potem pa še odlomek iz Svetega pisma. Naslov in številka berila (Prvo berilo, …) ne predstavljata Božje besede in služita le kot informacijo bralcu pri pripravi na branje, zato ju ne prebere.</a:t>
            </a:r>
          </a:p>
          <a:p>
            <a:pPr lvl="0" algn="just"/>
            <a:endParaRPr lang="sl-SI" sz="2400" dirty="0"/>
          </a:p>
          <a:p>
            <a:pPr algn="just"/>
            <a:r>
              <a:rPr lang="sl-SI" sz="2400" dirty="0"/>
              <a:t>Napoved imenujem začetni del berila, ki nam pove, iz katere knjige je odlomek. Napoved je prva stvar, ki jo bralec prebere; šele nato nadaljuje z branjem samega berila. </a:t>
            </a:r>
            <a:r>
              <a:rPr lang="sl-SI" sz="2400" b="1" dirty="0"/>
              <a:t>Bralec naj ne bere naslova berila, ki je sicer vedno napisan.</a:t>
            </a:r>
            <a:r>
              <a:rPr lang="sl-SI" sz="2400" dirty="0"/>
              <a:t> Naslov nakazuje glavno misel odlomka, je skrbno izbran in se ga lahko uporabi pri pripravi kratkega uvoda pred branjem posameznega berila (prim. PNL 123), ni pa namenjen branju poleg berila. </a:t>
            </a:r>
            <a:r>
              <a:rPr lang="sl-SI" sz="2400" b="1" dirty="0"/>
              <a:t>V nedeljskem </a:t>
            </a:r>
            <a:r>
              <a:rPr lang="sl-SI" sz="2400" b="1" dirty="0" err="1"/>
              <a:t>lekcionarju</a:t>
            </a:r>
            <a:r>
              <a:rPr lang="sl-SI" sz="2400" b="1" dirty="0"/>
              <a:t> sta prvo in drugo berilo posebej označena. Tudi tega ni treba brati, saj zbrano občestvo tako ali tako ve, da je prvo berilo prvo in da mu sledi drugo berilo.</a:t>
            </a:r>
            <a:r>
              <a:rPr lang="sl-SI" sz="2400" dirty="0"/>
              <a:t> V knjigi sta napisana zaradi preglednosti, ne pa za branje. </a:t>
            </a:r>
          </a:p>
          <a:p>
            <a:endParaRPr lang="sl-SI" dirty="0"/>
          </a:p>
        </p:txBody>
      </p:sp>
    </p:spTree>
    <p:extLst>
      <p:ext uri="{BB962C8B-B14F-4D97-AF65-F5344CB8AC3E}">
        <p14:creationId xmlns:p14="http://schemas.microsoft.com/office/powerpoint/2010/main" val="1491626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DCA6E2B3-BF16-CE7E-7A59-22EA303800AA}"/>
              </a:ext>
            </a:extLst>
          </p:cNvPr>
          <p:cNvSpPr>
            <a:spLocks noGrp="1"/>
          </p:cNvSpPr>
          <p:nvPr>
            <p:ph idx="1"/>
          </p:nvPr>
        </p:nvSpPr>
        <p:spPr>
          <a:xfrm>
            <a:off x="677334" y="614855"/>
            <a:ext cx="8596668" cy="6477061"/>
          </a:xfrm>
        </p:spPr>
        <p:txBody>
          <a:bodyPr>
            <a:normAutofit/>
          </a:bodyPr>
          <a:lstStyle/>
          <a:p>
            <a:pPr lvl="0" algn="just"/>
            <a:r>
              <a:rPr lang="sl-SI" sz="2000" dirty="0"/>
              <a:t>Napočil je trenutek, za katerega se je bralec posebej pripravljal. Začetek beril navadno ni enak svetopisemskemu. Berila se navadno začnejo s kratkim uvodnim stavkom ali frazo, ki ublaži začetek besedila, ki je iztrgano iz konteksta daljšega odlomka. </a:t>
            </a:r>
          </a:p>
          <a:p>
            <a:pPr lvl="0" algn="just"/>
            <a:endParaRPr lang="sl-SI" sz="2000" dirty="0"/>
          </a:p>
          <a:p>
            <a:pPr algn="just"/>
            <a:r>
              <a:rPr lang="sl-SI" sz="2000" b="1" dirty="0"/>
              <a:t>Bralec mora poskušati dojeti sporočilo odlomka. Da bodo sporočilo razumeli tudi poslušalci, mora odlomek prebrati tako, da bo razumljiv.</a:t>
            </a:r>
            <a:r>
              <a:rPr lang="sl-SI" sz="2000" dirty="0"/>
              <a:t> Zato je potrebno besedilo razčleniti v vrednostne razrede: bistveni del besedila, pomemben del besedila in manj pomemben del, dodatki. </a:t>
            </a:r>
          </a:p>
          <a:p>
            <a:pPr algn="just"/>
            <a:endParaRPr lang="sl-SI" sz="2000" dirty="0"/>
          </a:p>
          <a:p>
            <a:pPr algn="just"/>
            <a:r>
              <a:rPr lang="sl-SI" sz="2000" b="1" dirty="0"/>
              <a:t>Pomembno je, da branje ni preglasno niti pretiho</a:t>
            </a:r>
            <a:r>
              <a:rPr lang="sl-SI" sz="2000" dirty="0"/>
              <a:t>. Pri glasnem branju je potrebno paziti na razločnost in razumljivost. Razločnost zadeva izreko, razumljivost pa smisel. Glas naj bo naraven, bralec naj ga ne spreminja ali ponareja. Poskrbeti je potrebno za dognanost govorice celotnega obraza, posebej ustnic in oči, ki naj jih bralec večkrat upre v navzoče, da z njimi vzpostavi povezavo.</a:t>
            </a:r>
          </a:p>
          <a:p>
            <a:pPr algn="just"/>
            <a:endParaRPr lang="sl-SI" sz="2000" dirty="0"/>
          </a:p>
          <a:p>
            <a:endParaRPr lang="sl-SI" dirty="0"/>
          </a:p>
        </p:txBody>
      </p:sp>
    </p:spTree>
    <p:extLst>
      <p:ext uri="{BB962C8B-B14F-4D97-AF65-F5344CB8AC3E}">
        <p14:creationId xmlns:p14="http://schemas.microsoft.com/office/powerpoint/2010/main" val="223805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7">
            <a:extLst>
              <a:ext uri="{FF2B5EF4-FFF2-40B4-BE49-F238E27FC236}">
                <a16:creationId xmlns:a16="http://schemas.microsoft.com/office/drawing/2014/main" xmlns=""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Naslov 1">
            <a:extLst>
              <a:ext uri="{FF2B5EF4-FFF2-40B4-BE49-F238E27FC236}">
                <a16:creationId xmlns:a16="http://schemas.microsoft.com/office/drawing/2014/main" xmlns="" id="{0100F0C9-B031-A5ED-1C7E-AF63983F2848}"/>
              </a:ext>
            </a:extLst>
          </p:cNvPr>
          <p:cNvSpPr>
            <a:spLocks noGrp="1"/>
          </p:cNvSpPr>
          <p:nvPr>
            <p:ph type="title"/>
          </p:nvPr>
        </p:nvSpPr>
        <p:spPr>
          <a:xfrm>
            <a:off x="643467" y="816638"/>
            <a:ext cx="3367359" cy="5224724"/>
          </a:xfrm>
        </p:spPr>
        <p:txBody>
          <a:bodyPr anchor="ctr">
            <a:normAutofit/>
          </a:bodyPr>
          <a:lstStyle/>
          <a:p>
            <a:r>
              <a:rPr lang="sl-SI" sz="4500" dirty="0"/>
              <a:t>Dnevni red</a:t>
            </a:r>
          </a:p>
        </p:txBody>
      </p:sp>
      <p:graphicFrame>
        <p:nvGraphicFramePr>
          <p:cNvPr id="30" name="Označba mesta vsebine 2">
            <a:extLst>
              <a:ext uri="{FF2B5EF4-FFF2-40B4-BE49-F238E27FC236}">
                <a16:creationId xmlns:a16="http://schemas.microsoft.com/office/drawing/2014/main" xmlns="" id="{690FFF34-F245-9A21-777E-0E8DF6E5735E}"/>
              </a:ext>
            </a:extLst>
          </p:cNvPr>
          <p:cNvGraphicFramePr>
            <a:graphicFrameLocks noGrp="1"/>
          </p:cNvGraphicFramePr>
          <p:nvPr>
            <p:ph idx="1"/>
            <p:extLst>
              <p:ext uri="{D42A27DB-BD31-4B8C-83A1-F6EECF244321}">
                <p14:modId xmlns:p14="http://schemas.microsoft.com/office/powerpoint/2010/main" val="200631806"/>
              </p:ext>
            </p:extLst>
          </p:nvPr>
        </p:nvGraphicFramePr>
        <p:xfrm>
          <a:off x="4472783" y="592111"/>
          <a:ext cx="4886008" cy="6071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5333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81524CA5-FFF4-BA7D-7B77-4B74A2606BE9}"/>
              </a:ext>
            </a:extLst>
          </p:cNvPr>
          <p:cNvSpPr>
            <a:spLocks noGrp="1"/>
          </p:cNvSpPr>
          <p:nvPr>
            <p:ph idx="1"/>
          </p:nvPr>
        </p:nvSpPr>
        <p:spPr>
          <a:xfrm>
            <a:off x="677334" y="786809"/>
            <a:ext cx="8596668" cy="5254553"/>
          </a:xfrm>
        </p:spPr>
        <p:txBody>
          <a:bodyPr>
            <a:normAutofit fontScale="92500" lnSpcReduction="10000"/>
          </a:bodyPr>
          <a:lstStyle/>
          <a:p>
            <a:pPr lvl="0" algn="just"/>
            <a:r>
              <a:rPr lang="sl-SI" sz="2400" b="1" dirty="0"/>
              <a:t>Po končanem branju odlomka bralec pogleda poslušalce, trenutek tišine in izreče zaključno besedo: </a:t>
            </a:r>
            <a:r>
              <a:rPr lang="sl-SI" sz="2400" dirty="0"/>
              <a:t>»To je Božja beseda ali Poslušali smo Božjo besedo, Bralec zbranemu občestvu oznani, da se je brala Božja beseda, in v znak hvaležnosti ljudje odgovorijo z »Bogu hvala« (prim. </a:t>
            </a:r>
            <a:r>
              <a:rPr lang="sl-SI" sz="2400" dirty="0" err="1"/>
              <a:t>RMu</a:t>
            </a:r>
            <a:r>
              <a:rPr lang="sl-SI" sz="2400" dirty="0"/>
              <a:t> 60). S tem hkrati izpovejo vero in počastijo Božjo besedo. Primerno je, da pri tem vzkliku bralec gleda ljudstvo, saj je dialog namenjen njim.</a:t>
            </a:r>
          </a:p>
          <a:p>
            <a:pPr marL="0" indent="0" algn="just">
              <a:buNone/>
            </a:pPr>
            <a:endParaRPr lang="sl-SI" sz="2400" dirty="0"/>
          </a:p>
          <a:p>
            <a:pPr lvl="0" algn="just"/>
            <a:r>
              <a:rPr lang="sl-SI" sz="2400" b="1" dirty="0"/>
              <a:t>Bralec zapusti </a:t>
            </a:r>
            <a:r>
              <a:rPr lang="sl-SI" sz="2400" b="1" dirty="0" err="1"/>
              <a:t>ambon</a:t>
            </a:r>
            <a:r>
              <a:rPr lang="sl-SI" sz="2400" b="1" dirty="0"/>
              <a:t> šele takrat, ko ljudje odgovorijo na njegovo povabilo »To je Božja beseda« z »Bogu hvala«</a:t>
            </a:r>
            <a:r>
              <a:rPr lang="sl-SI" sz="2400" dirty="0"/>
              <a:t>. Sicer dialog med bralcem in ljudmi nima učinka. Če je bralec ljudem oznanil Božjo besedo, mora dobiti povratno informacijo. Zato nikakor ni primerno, da govoreč sklepni vzklik bralec zapusti </a:t>
            </a:r>
            <a:r>
              <a:rPr lang="sl-SI" sz="2400" dirty="0" err="1"/>
              <a:t>ambon</a:t>
            </a:r>
            <a:r>
              <a:rPr lang="sl-SI" sz="2400" dirty="0"/>
              <a:t>, da se ga po cerkvi še komaj sliši.</a:t>
            </a:r>
          </a:p>
          <a:p>
            <a:endParaRPr lang="sl-SI" dirty="0"/>
          </a:p>
        </p:txBody>
      </p:sp>
    </p:spTree>
    <p:extLst>
      <p:ext uri="{BB962C8B-B14F-4D97-AF65-F5344CB8AC3E}">
        <p14:creationId xmlns:p14="http://schemas.microsoft.com/office/powerpoint/2010/main" val="2703504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AD54F3D2-A815-0CB9-6CC2-2B7344D3A4A0}"/>
              </a:ext>
            </a:extLst>
          </p:cNvPr>
          <p:cNvSpPr>
            <a:spLocks noGrp="1"/>
          </p:cNvSpPr>
          <p:nvPr>
            <p:ph idx="1"/>
          </p:nvPr>
        </p:nvSpPr>
        <p:spPr>
          <a:xfrm>
            <a:off x="677334" y="712382"/>
            <a:ext cx="8596668" cy="1775638"/>
          </a:xfrm>
        </p:spPr>
        <p:txBody>
          <a:bodyPr/>
          <a:lstStyle/>
          <a:p>
            <a:pPr algn="just"/>
            <a:r>
              <a:rPr lang="sl-SI" sz="2000" b="1" dirty="0"/>
              <a:t>Ko bralec sede v klop, je njegova naloga opravljena.</a:t>
            </a:r>
            <a:r>
              <a:rPr lang="sl-SI" sz="2000" dirty="0"/>
              <a:t> Če gre mimo oltarja, se spet globoko prikloni. Hoja naj ne bo bahavo ponosna, temveč dostojanstvena, vzravnana, četudi se je med branjem kje zalomilo. Primerno se je s kratko molitvijo ali vzklikom Bogu zahvaliti za pomoč pri branju.</a:t>
            </a:r>
          </a:p>
          <a:p>
            <a:endParaRPr lang="sl-SI" dirty="0"/>
          </a:p>
        </p:txBody>
      </p:sp>
      <p:pic>
        <p:nvPicPr>
          <p:cNvPr id="5" name="Slika 4">
            <a:extLst>
              <a:ext uri="{FF2B5EF4-FFF2-40B4-BE49-F238E27FC236}">
                <a16:creationId xmlns:a16="http://schemas.microsoft.com/office/drawing/2014/main" xmlns="" id="{465B7913-6C94-2661-B51B-EF72E6D67B1B}"/>
              </a:ext>
            </a:extLst>
          </p:cNvPr>
          <p:cNvPicPr>
            <a:picLocks noChangeAspect="1"/>
          </p:cNvPicPr>
          <p:nvPr/>
        </p:nvPicPr>
        <p:blipFill>
          <a:blip r:embed="rId2"/>
          <a:srcRect b="27655"/>
          <a:stretch>
            <a:fillRect/>
          </a:stretch>
        </p:blipFill>
        <p:spPr>
          <a:xfrm>
            <a:off x="1522500" y="2651550"/>
            <a:ext cx="6906336" cy="3330958"/>
          </a:xfrm>
          <a:prstGeom prst="rect">
            <a:avLst/>
          </a:prstGeom>
        </p:spPr>
      </p:pic>
    </p:spTree>
    <p:extLst>
      <p:ext uri="{BB962C8B-B14F-4D97-AF65-F5344CB8AC3E}">
        <p14:creationId xmlns:p14="http://schemas.microsoft.com/office/powerpoint/2010/main" val="2415302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100222E-BA65-D45B-2890-CE7742558EBB}"/>
              </a:ext>
            </a:extLst>
          </p:cNvPr>
          <p:cNvSpPr>
            <a:spLocks noGrp="1"/>
          </p:cNvSpPr>
          <p:nvPr>
            <p:ph type="title"/>
          </p:nvPr>
        </p:nvSpPr>
        <p:spPr/>
        <p:txBody>
          <a:bodyPr>
            <a:normAutofit fontScale="90000"/>
          </a:bodyPr>
          <a:lstStyle/>
          <a:p>
            <a:r>
              <a:rPr lang="sl-SI" b="1" dirty="0"/>
              <a:t>KDAJ V LETU IN KATERA BERILA BEREMO </a:t>
            </a:r>
            <a:br>
              <a:rPr lang="sl-SI" b="1" dirty="0"/>
            </a:br>
            <a:r>
              <a:rPr lang="sl-SI" b="1" dirty="0"/>
              <a:t>PRI MAŠI</a:t>
            </a:r>
            <a:r>
              <a:rPr lang="sl-SI" dirty="0"/>
              <a:t/>
            </a:r>
            <a:br>
              <a:rPr lang="sl-SI" dirty="0"/>
            </a:br>
            <a:endParaRPr lang="sl-SI" dirty="0"/>
          </a:p>
        </p:txBody>
      </p:sp>
      <p:sp>
        <p:nvSpPr>
          <p:cNvPr id="3" name="Označba mesta vsebine 2">
            <a:extLst>
              <a:ext uri="{FF2B5EF4-FFF2-40B4-BE49-F238E27FC236}">
                <a16:creationId xmlns:a16="http://schemas.microsoft.com/office/drawing/2014/main" xmlns="" id="{6DAB1046-0887-3121-7736-612CD669CFCC}"/>
              </a:ext>
            </a:extLst>
          </p:cNvPr>
          <p:cNvSpPr>
            <a:spLocks noGrp="1"/>
          </p:cNvSpPr>
          <p:nvPr>
            <p:ph idx="1"/>
          </p:nvPr>
        </p:nvSpPr>
        <p:spPr>
          <a:xfrm>
            <a:off x="677334" y="2043631"/>
            <a:ext cx="8596668" cy="4442230"/>
          </a:xfrm>
        </p:spPr>
        <p:txBody>
          <a:bodyPr>
            <a:normAutofit fontScale="92500"/>
          </a:bodyPr>
          <a:lstStyle/>
          <a:p>
            <a:pPr algn="just"/>
            <a:r>
              <a:rPr lang="sl-SI" sz="2400" dirty="0"/>
              <a:t>Razdelitev beril je potrebna zato, da se v nekaj letih zvrstijo vsi pomembni svetopisemski odlomki, še posebej iz evangelijev, pa tudi zato, da ne bi vsako leto poslušali istih odlomkov. </a:t>
            </a:r>
          </a:p>
          <a:p>
            <a:pPr algn="just"/>
            <a:endParaRPr lang="sl-SI" sz="2400" dirty="0"/>
          </a:p>
          <a:p>
            <a:pPr algn="just"/>
            <a:r>
              <a:rPr lang="sl-SI" sz="2400" dirty="0"/>
              <a:t>Tako je nedeljska Božja beseda razdeljena v tri leta A, B in C. Letos je leto A, potem leto B in potem C. Leto se začne od prve adventne nedelje in traja do praznika Kristusa Kralja vesoljstva.</a:t>
            </a:r>
          </a:p>
          <a:p>
            <a:pPr algn="just"/>
            <a:endParaRPr lang="sl-SI" sz="2400" dirty="0"/>
          </a:p>
          <a:p>
            <a:pPr algn="just"/>
            <a:r>
              <a:rPr lang="sl-SI" sz="2400" dirty="0"/>
              <a:t>Berila med tednom so razdeljena na leto I in leto II. Leto I so neparna leta (denimo 2009), leto II pa so parna leta (denimo 2010).</a:t>
            </a:r>
          </a:p>
          <a:p>
            <a:endParaRPr lang="sl-SI" dirty="0"/>
          </a:p>
        </p:txBody>
      </p:sp>
    </p:spTree>
    <p:extLst>
      <p:ext uri="{BB962C8B-B14F-4D97-AF65-F5344CB8AC3E}">
        <p14:creationId xmlns:p14="http://schemas.microsoft.com/office/powerpoint/2010/main" val="2784335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10167F7-9719-FE27-6390-DC050180F6EA}"/>
              </a:ext>
            </a:extLst>
          </p:cNvPr>
          <p:cNvSpPr>
            <a:spLocks noGrp="1"/>
          </p:cNvSpPr>
          <p:nvPr>
            <p:ph type="title"/>
          </p:nvPr>
        </p:nvSpPr>
        <p:spPr/>
        <p:txBody>
          <a:bodyPr/>
          <a:lstStyle/>
          <a:p>
            <a:r>
              <a:rPr lang="sl-SI" b="1" dirty="0"/>
              <a:t>Duhovna in tehnična priprava bralcev</a:t>
            </a:r>
            <a:endParaRPr lang="sl-SI" dirty="0"/>
          </a:p>
        </p:txBody>
      </p:sp>
      <p:sp>
        <p:nvSpPr>
          <p:cNvPr id="3" name="Označba mesta vsebine 2">
            <a:extLst>
              <a:ext uri="{FF2B5EF4-FFF2-40B4-BE49-F238E27FC236}">
                <a16:creationId xmlns:a16="http://schemas.microsoft.com/office/drawing/2014/main" xmlns="" id="{E83FD3BD-ED62-763F-E4A3-6A10CDAA829D}"/>
              </a:ext>
            </a:extLst>
          </p:cNvPr>
          <p:cNvSpPr>
            <a:spLocks noGrp="1"/>
          </p:cNvSpPr>
          <p:nvPr>
            <p:ph idx="1"/>
          </p:nvPr>
        </p:nvSpPr>
        <p:spPr>
          <a:xfrm>
            <a:off x="677334" y="1775637"/>
            <a:ext cx="8596668" cy="4265725"/>
          </a:xfrm>
        </p:spPr>
        <p:txBody>
          <a:bodyPr>
            <a:normAutofit fontScale="92500" lnSpcReduction="10000"/>
          </a:bodyPr>
          <a:lstStyle/>
          <a:p>
            <a:pPr marL="0" indent="0" algn="just">
              <a:buNone/>
            </a:pPr>
            <a:r>
              <a:rPr lang="sl-SI" sz="2400" dirty="0"/>
              <a:t>Priprava bogoslužnih bralcev je predvsem </a:t>
            </a:r>
            <a:r>
              <a:rPr lang="sl-SI" sz="2400" b="1" dirty="0"/>
              <a:t>duhovna</a:t>
            </a:r>
            <a:r>
              <a:rPr lang="sl-SI" sz="2400" dirty="0"/>
              <a:t>, hkrati pa tudi </a:t>
            </a:r>
            <a:r>
              <a:rPr lang="sl-SI" sz="2400" b="1" dirty="0"/>
              <a:t>tehnična:</a:t>
            </a:r>
          </a:p>
          <a:p>
            <a:pPr marL="0" indent="0" algn="just">
              <a:buNone/>
            </a:pPr>
            <a:endParaRPr lang="sl-SI" sz="2400" dirty="0"/>
          </a:p>
          <a:p>
            <a:pPr lvl="0" algn="just"/>
            <a:r>
              <a:rPr lang="sl-SI" sz="2400" b="1" dirty="0"/>
              <a:t>Biblična vzgoja</a:t>
            </a:r>
            <a:r>
              <a:rPr lang="sl-SI" sz="2400" dirty="0"/>
              <a:t> pomaga razumeti bistvo razodetega sporočila Svetega pisma.</a:t>
            </a:r>
          </a:p>
          <a:p>
            <a:pPr lvl="0" algn="just"/>
            <a:endParaRPr lang="sl-SI" sz="2400" dirty="0"/>
          </a:p>
          <a:p>
            <a:pPr lvl="0" algn="just"/>
            <a:r>
              <a:rPr lang="sl-SI" sz="2400" b="1" dirty="0"/>
              <a:t>Liturgična vzgoja</a:t>
            </a:r>
            <a:r>
              <a:rPr lang="sl-SI" sz="2400" dirty="0"/>
              <a:t> uvaja v pomen in ureditev bogoslužja besede.</a:t>
            </a:r>
          </a:p>
          <a:p>
            <a:pPr lvl="0" algn="just"/>
            <a:endParaRPr lang="sl-SI" sz="2400" dirty="0"/>
          </a:p>
          <a:p>
            <a:pPr lvl="0" algn="just"/>
            <a:r>
              <a:rPr lang="sl-SI" sz="2400" b="1" dirty="0"/>
              <a:t>Tehnična priprava</a:t>
            </a:r>
            <a:r>
              <a:rPr lang="sl-SI" sz="2400" dirty="0"/>
              <a:t> pa usposablja za jasno, razločno in razumljivo glasno branje.</a:t>
            </a:r>
          </a:p>
          <a:p>
            <a:endParaRPr lang="sl-SI" dirty="0"/>
          </a:p>
        </p:txBody>
      </p:sp>
    </p:spTree>
    <p:extLst>
      <p:ext uri="{BB962C8B-B14F-4D97-AF65-F5344CB8AC3E}">
        <p14:creationId xmlns:p14="http://schemas.microsoft.com/office/powerpoint/2010/main" val="2418951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5C8067B-7B61-6E4E-54AB-724EBBFFF765}"/>
              </a:ext>
            </a:extLst>
          </p:cNvPr>
          <p:cNvSpPr>
            <a:spLocks noGrp="1"/>
          </p:cNvSpPr>
          <p:nvPr>
            <p:ph type="title"/>
          </p:nvPr>
        </p:nvSpPr>
        <p:spPr/>
        <p:txBody>
          <a:bodyPr/>
          <a:lstStyle/>
          <a:p>
            <a:r>
              <a:rPr lang="sl-SI" b="1" dirty="0"/>
              <a:t>Branje prošenj in nekaj priporočil</a:t>
            </a:r>
            <a:endParaRPr lang="sl-SI" dirty="0"/>
          </a:p>
        </p:txBody>
      </p:sp>
      <p:sp>
        <p:nvSpPr>
          <p:cNvPr id="3" name="Označba mesta vsebine 2">
            <a:extLst>
              <a:ext uri="{FF2B5EF4-FFF2-40B4-BE49-F238E27FC236}">
                <a16:creationId xmlns:a16="http://schemas.microsoft.com/office/drawing/2014/main" xmlns="" id="{B9985B7A-F497-CE4F-5506-A466C1189A3C}"/>
              </a:ext>
            </a:extLst>
          </p:cNvPr>
          <p:cNvSpPr>
            <a:spLocks noGrp="1"/>
          </p:cNvSpPr>
          <p:nvPr>
            <p:ph idx="1"/>
          </p:nvPr>
        </p:nvSpPr>
        <p:spPr>
          <a:xfrm>
            <a:off x="677334" y="1467292"/>
            <a:ext cx="8596668" cy="5209953"/>
          </a:xfrm>
        </p:spPr>
        <p:txBody>
          <a:bodyPr>
            <a:normAutofit/>
          </a:bodyPr>
          <a:lstStyle/>
          <a:p>
            <a:pPr algn="just"/>
            <a:r>
              <a:rPr lang="sl-SI" sz="2000" dirty="0"/>
              <a:t>Na branje  prošenj počakam pred oltarjem! Pred </a:t>
            </a:r>
            <a:r>
              <a:rPr lang="sl-SI" sz="2000" dirty="0" err="1"/>
              <a:t>ambon</a:t>
            </a:r>
            <a:r>
              <a:rPr lang="sl-SI" sz="2000" dirty="0"/>
              <a:t> stopim po prebranem uvodnem delu.</a:t>
            </a:r>
          </a:p>
          <a:p>
            <a:pPr lvl="0" algn="just"/>
            <a:r>
              <a:rPr lang="sl-SI" sz="2000" dirty="0"/>
              <a:t>V prošnji za rajne imenujem rajnega za katerega je darovana sveta maša, oz. preberem eno izmed dodatnih prošenj za rajne, ki je v knjigi!</a:t>
            </a:r>
          </a:p>
          <a:p>
            <a:pPr lvl="0" algn="just"/>
            <a:r>
              <a:rPr lang="sl-SI" sz="2000" dirty="0"/>
              <a:t>Ko preberem zadnjo prošnjo, stopim od </a:t>
            </a:r>
            <a:r>
              <a:rPr lang="sl-SI" sz="2000" dirty="0" err="1"/>
              <a:t>ambona</a:t>
            </a:r>
            <a:r>
              <a:rPr lang="sl-SI" sz="2000" dirty="0"/>
              <a:t> in počakam na zaključne besede duhovnika. Nato se vrnem na svoje mesto!</a:t>
            </a:r>
          </a:p>
          <a:p>
            <a:pPr lvl="0" algn="just"/>
            <a:r>
              <a:rPr lang="sl-SI" sz="2000" dirty="0"/>
              <a:t>Pri branju ob delavnikih upoštevam, kakšno je letošnje cerkveno leto – leto I (berem Božjo besedo in prošnje, zapisane pod </a:t>
            </a:r>
            <a:r>
              <a:rPr lang="sl-SI" sz="2000" i="1" dirty="0"/>
              <a:t>Leto I</a:t>
            </a:r>
            <a:r>
              <a:rPr lang="sl-SI" sz="2000" dirty="0"/>
              <a:t>!</a:t>
            </a:r>
          </a:p>
          <a:p>
            <a:pPr lvl="0" algn="just"/>
            <a:r>
              <a:rPr lang="sl-SI" sz="2000" dirty="0"/>
              <a:t>Pri branju Uvoda v molitev Očenaš, kot bralec le povabim vernike k molitvi. Molitev Oče naš vedno prične duhovnik!</a:t>
            </a:r>
          </a:p>
          <a:p>
            <a:pPr lvl="0" algn="just"/>
            <a:r>
              <a:rPr lang="sl-SI" sz="2000" dirty="0"/>
              <a:t>Pred branjem si  prilagodim višino (bližino, oddaljenost) mikrofona (v višino ust), da bo Božja beseda, ki jo oznanjam, slišna vsem!</a:t>
            </a:r>
          </a:p>
          <a:p>
            <a:pPr lvl="0" algn="just"/>
            <a:r>
              <a:rPr lang="sl-SI" sz="2000" dirty="0"/>
              <a:t>Ne beremo več prošenj po osebnem namenu</a:t>
            </a:r>
          </a:p>
          <a:p>
            <a:endParaRPr lang="sl-SI" dirty="0"/>
          </a:p>
        </p:txBody>
      </p:sp>
    </p:spTree>
    <p:extLst>
      <p:ext uri="{BB962C8B-B14F-4D97-AF65-F5344CB8AC3E}">
        <p14:creationId xmlns:p14="http://schemas.microsoft.com/office/powerpoint/2010/main" val="427752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D54AAC2-8347-1EF8-D29A-C7436D7EBB50}"/>
              </a:ext>
            </a:extLst>
          </p:cNvPr>
          <p:cNvSpPr>
            <a:spLocks noGrp="1"/>
          </p:cNvSpPr>
          <p:nvPr>
            <p:ph type="title"/>
          </p:nvPr>
        </p:nvSpPr>
        <p:spPr/>
        <p:txBody>
          <a:bodyPr/>
          <a:lstStyle/>
          <a:p>
            <a:r>
              <a:rPr lang="sl-SI" dirty="0"/>
              <a:t>MOLITEV</a:t>
            </a:r>
          </a:p>
        </p:txBody>
      </p:sp>
      <p:sp>
        <p:nvSpPr>
          <p:cNvPr id="3" name="Označba mesta vsebine 2">
            <a:extLst>
              <a:ext uri="{FF2B5EF4-FFF2-40B4-BE49-F238E27FC236}">
                <a16:creationId xmlns:a16="http://schemas.microsoft.com/office/drawing/2014/main" xmlns="" id="{DA5A2A03-88CA-7073-214B-D8CCE9C99C73}"/>
              </a:ext>
            </a:extLst>
          </p:cNvPr>
          <p:cNvSpPr>
            <a:spLocks noGrp="1"/>
          </p:cNvSpPr>
          <p:nvPr>
            <p:ph idx="1"/>
          </p:nvPr>
        </p:nvSpPr>
        <p:spPr>
          <a:xfrm>
            <a:off x="677334" y="1577582"/>
            <a:ext cx="8227326" cy="5044147"/>
          </a:xfrm>
        </p:spPr>
        <p:txBody>
          <a:bodyPr>
            <a:normAutofit fontScale="92500"/>
          </a:bodyPr>
          <a:lstStyle/>
          <a:p>
            <a:pPr algn="just"/>
            <a:r>
              <a:rPr lang="sl-SI" sz="2800" b="1" dirty="0"/>
              <a:t>Voditelj: V imenu Očeta in Sina in Svetega Duha.</a:t>
            </a:r>
          </a:p>
          <a:p>
            <a:pPr algn="just"/>
            <a:endParaRPr lang="sl-SI" sz="2800" dirty="0"/>
          </a:p>
          <a:p>
            <a:pPr algn="just"/>
            <a:r>
              <a:rPr lang="sl-SI" sz="2800" b="1" dirty="0"/>
              <a:t>Vsi: Amen.</a:t>
            </a:r>
          </a:p>
          <a:p>
            <a:pPr algn="just"/>
            <a:endParaRPr lang="sl-SI" sz="2800" dirty="0"/>
          </a:p>
          <a:p>
            <a:pPr algn="just"/>
            <a:r>
              <a:rPr lang="sl-SI" sz="2800" b="1" dirty="0"/>
              <a:t>Voditelj:</a:t>
            </a:r>
            <a:r>
              <a:rPr lang="sl-SI" sz="2800" dirty="0"/>
              <a:t> Bog, naš nebeški Oče, hvala ti za Sveto pismo, za tvojo zapisano besedo. Hvala ti za veliko zgodbo odrešenja, ki je obsežena v njem. In hvala, ker si se odločil, da nam boš spregovoril s preprostimi človeškimi besedami, v našem jeziku, ter se nam tako razodeval in nam postal blizu.</a:t>
            </a:r>
          </a:p>
        </p:txBody>
      </p:sp>
    </p:spTree>
    <p:extLst>
      <p:ext uri="{BB962C8B-B14F-4D97-AF65-F5344CB8AC3E}">
        <p14:creationId xmlns:p14="http://schemas.microsoft.com/office/powerpoint/2010/main" val="92110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4A49933E-C7D9-1853-4016-57CB9642E8BE}"/>
              </a:ext>
            </a:extLst>
          </p:cNvPr>
          <p:cNvSpPr>
            <a:spLocks noGrp="1"/>
          </p:cNvSpPr>
          <p:nvPr>
            <p:ph idx="1"/>
          </p:nvPr>
        </p:nvSpPr>
        <p:spPr>
          <a:xfrm>
            <a:off x="504497" y="551793"/>
            <a:ext cx="8769505" cy="5489569"/>
          </a:xfrm>
        </p:spPr>
        <p:txBody>
          <a:bodyPr/>
          <a:lstStyle/>
          <a:p>
            <a:pPr algn="just"/>
            <a:r>
              <a:rPr lang="sl-SI" sz="2800" b="1" dirty="0"/>
              <a:t>Bralec:</a:t>
            </a:r>
            <a:r>
              <a:rPr lang="sl-SI" sz="2800" dirty="0"/>
              <a:t> Hvala ti, ker je tvoja beseda prevedena tudi v slovenski jezik, da jo lahko poslušamo, beremo in se vanjo poglabljamo. Zahvaljujemo se ti za vse, ki so že od prvih stoletjih skrbeli za tvojo zapisano besedo: hvala ti za pisce, ki si jih navdihnil, in za mnoge prepisovalce, ki so jo ohranjali, včasih tudi za ceno svojih življenj. In hvala ti za vse naše prevajalce. Blagoslovi, vodi in s svojim Svetim Duhom podpri vse, ki danes pri nas nadaljujejo to poslanstvo.</a:t>
            </a:r>
          </a:p>
          <a:p>
            <a:pPr algn="just"/>
            <a:endParaRPr lang="sl-SI" sz="2800" dirty="0"/>
          </a:p>
          <a:p>
            <a:pPr algn="just"/>
            <a:r>
              <a:rPr lang="sl-SI" sz="2800" b="1" dirty="0"/>
              <a:t>Vsi:</a:t>
            </a:r>
            <a:r>
              <a:rPr lang="sl-SI" sz="2800" dirty="0"/>
              <a:t>  Amen.</a:t>
            </a:r>
          </a:p>
          <a:p>
            <a:pPr marL="0" indent="0">
              <a:buNone/>
            </a:pPr>
            <a:endParaRPr lang="sl-SI" dirty="0"/>
          </a:p>
        </p:txBody>
      </p:sp>
    </p:spTree>
    <p:extLst>
      <p:ext uri="{BB962C8B-B14F-4D97-AF65-F5344CB8AC3E}">
        <p14:creationId xmlns:p14="http://schemas.microsoft.com/office/powerpoint/2010/main" val="227257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0030D654-4F8A-1CA8-803A-C51B50D4B298}"/>
              </a:ext>
            </a:extLst>
          </p:cNvPr>
          <p:cNvSpPr>
            <a:spLocks noGrp="1"/>
          </p:cNvSpPr>
          <p:nvPr>
            <p:ph idx="1"/>
          </p:nvPr>
        </p:nvSpPr>
        <p:spPr>
          <a:xfrm>
            <a:off x="394138" y="425669"/>
            <a:ext cx="8864099" cy="6321972"/>
          </a:xfrm>
        </p:spPr>
        <p:txBody>
          <a:bodyPr>
            <a:normAutofit fontScale="92500"/>
          </a:bodyPr>
          <a:lstStyle/>
          <a:p>
            <a:pPr algn="just"/>
            <a:r>
              <a:rPr lang="sl-SI" sz="2800" b="1" dirty="0"/>
              <a:t>Bralec:</a:t>
            </a:r>
            <a:r>
              <a:rPr lang="sl-SI" sz="2800" dirty="0"/>
              <a:t> Prosimo, da bi se Božja beseda širila v Sloveniji, da bi se razraščala in obrodila svoj sad.</a:t>
            </a:r>
          </a:p>
          <a:p>
            <a:pPr algn="just"/>
            <a:r>
              <a:rPr lang="sl-SI" sz="2800" b="1" dirty="0"/>
              <a:t>Vsi:</a:t>
            </a:r>
            <a:r>
              <a:rPr lang="sl-SI" sz="2800" dirty="0"/>
              <a:t> Prosimo te usliši nas.</a:t>
            </a:r>
          </a:p>
          <a:p>
            <a:pPr algn="just"/>
            <a:endParaRPr lang="sl-SI" sz="2800" dirty="0"/>
          </a:p>
          <a:p>
            <a:pPr algn="just"/>
            <a:r>
              <a:rPr lang="sl-SI" sz="2800" b="1" dirty="0"/>
              <a:t>Bralec:</a:t>
            </a:r>
            <a:r>
              <a:rPr lang="sl-SI" sz="2800" dirty="0"/>
              <a:t> Naj Bog pošlje svojo besedo in nas ozdravi (kot narod, kot skupnost in kot posameznike.</a:t>
            </a:r>
          </a:p>
          <a:p>
            <a:pPr algn="just"/>
            <a:r>
              <a:rPr lang="sl-SI" sz="2800" b="1" dirty="0"/>
              <a:t>Vsi:</a:t>
            </a:r>
            <a:r>
              <a:rPr lang="sl-SI" sz="2800" dirty="0"/>
              <a:t> Prosimo te usliši nas.</a:t>
            </a:r>
          </a:p>
          <a:p>
            <a:pPr algn="just"/>
            <a:endParaRPr lang="sl-SI" sz="2800" dirty="0"/>
          </a:p>
          <a:p>
            <a:pPr algn="just"/>
            <a:r>
              <a:rPr lang="sl-SI" sz="2800" b="1" dirty="0"/>
              <a:t>Bralec:</a:t>
            </a:r>
            <a:r>
              <a:rPr lang="sl-SI" sz="2800" dirty="0"/>
              <a:t> Da bi vsi kristjani več in bolje brali Sveto pismo, se vanj poglabljali, se redno napajali iz izvira njegove modrosti, spoznavali Boga in se tako utrjevali v veri v Jezusa, ki je središče Svetega pisma.</a:t>
            </a:r>
          </a:p>
          <a:p>
            <a:pPr algn="just"/>
            <a:r>
              <a:rPr lang="sl-SI" sz="2800" b="1" dirty="0"/>
              <a:t>Vsi:</a:t>
            </a:r>
            <a:r>
              <a:rPr lang="sl-SI" sz="2800" dirty="0"/>
              <a:t> Prosimo te usliši nas.</a:t>
            </a:r>
          </a:p>
          <a:p>
            <a:pPr marL="0" indent="0">
              <a:buNone/>
            </a:pPr>
            <a:endParaRPr lang="sl-SI" dirty="0"/>
          </a:p>
        </p:txBody>
      </p:sp>
    </p:spTree>
    <p:extLst>
      <p:ext uri="{BB962C8B-B14F-4D97-AF65-F5344CB8AC3E}">
        <p14:creationId xmlns:p14="http://schemas.microsoft.com/office/powerpoint/2010/main" val="3162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3D8AACAE-292D-D2CB-DF33-BDE1FA904853}"/>
              </a:ext>
            </a:extLst>
          </p:cNvPr>
          <p:cNvSpPr>
            <a:spLocks noGrp="1"/>
          </p:cNvSpPr>
          <p:nvPr>
            <p:ph idx="1"/>
          </p:nvPr>
        </p:nvSpPr>
        <p:spPr>
          <a:xfrm>
            <a:off x="520262" y="599089"/>
            <a:ext cx="8450317" cy="6085489"/>
          </a:xfrm>
        </p:spPr>
        <p:txBody>
          <a:bodyPr>
            <a:normAutofit/>
          </a:bodyPr>
          <a:lstStyle/>
          <a:p>
            <a:pPr algn="just"/>
            <a:r>
              <a:rPr lang="sl-SI" sz="2800" b="1" dirty="0"/>
              <a:t>Bralec:</a:t>
            </a:r>
            <a:r>
              <a:rPr lang="sl-SI" sz="2800" dirty="0"/>
              <a:t> Za prevajanje Svetega pisma v jezike, ki ga še nimajo; za vse, ki delajo na tem.</a:t>
            </a:r>
          </a:p>
          <a:p>
            <a:pPr algn="just"/>
            <a:r>
              <a:rPr lang="sl-SI" sz="2800" b="1" dirty="0"/>
              <a:t>Vsi:</a:t>
            </a:r>
            <a:r>
              <a:rPr lang="sl-SI" sz="2800" dirty="0"/>
              <a:t> Prosimo te usliši nas.</a:t>
            </a:r>
          </a:p>
          <a:p>
            <a:pPr algn="just"/>
            <a:endParaRPr lang="sl-SI" sz="2800" dirty="0"/>
          </a:p>
          <a:p>
            <a:pPr algn="just"/>
            <a:r>
              <a:rPr lang="sl-SI" sz="2800" b="1" dirty="0"/>
              <a:t>Bralec:</a:t>
            </a:r>
            <a:r>
              <a:rPr lang="sl-SI" sz="2800" dirty="0"/>
              <a:t> Za Svetopisemsko družbo Slovenije, da bi lahko učinkovito opravljala in razvijala delo s Svetim pismom, da bi njegovo sporočilo lahko doseglo, izzvalo in preobrazilo življenja ter prineslo božjo spravo in ozdravljenje ljudem v naši deželi.</a:t>
            </a:r>
          </a:p>
          <a:p>
            <a:pPr algn="just"/>
            <a:r>
              <a:rPr lang="sl-SI" sz="2800" b="1" dirty="0"/>
              <a:t>Vsi:</a:t>
            </a:r>
            <a:r>
              <a:rPr lang="sl-SI" sz="2800" dirty="0"/>
              <a:t> Prosimo te usliši nas.</a:t>
            </a:r>
          </a:p>
        </p:txBody>
      </p:sp>
    </p:spTree>
    <p:extLst>
      <p:ext uri="{BB962C8B-B14F-4D97-AF65-F5344CB8AC3E}">
        <p14:creationId xmlns:p14="http://schemas.microsoft.com/office/powerpoint/2010/main" val="206364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EC17AC5-1448-1E6B-7A3A-EEA58EC4F48E}"/>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636CADAC-49D1-DE21-3C18-4B284797A467}"/>
              </a:ext>
            </a:extLst>
          </p:cNvPr>
          <p:cNvSpPr>
            <a:spLocks noGrp="1"/>
          </p:cNvSpPr>
          <p:nvPr>
            <p:ph idx="1"/>
          </p:nvPr>
        </p:nvSpPr>
        <p:spPr>
          <a:xfrm>
            <a:off x="488731" y="236483"/>
            <a:ext cx="8576441" cy="6385034"/>
          </a:xfrm>
        </p:spPr>
        <p:txBody>
          <a:bodyPr>
            <a:normAutofit fontScale="92500" lnSpcReduction="10000"/>
          </a:bodyPr>
          <a:lstStyle/>
          <a:p>
            <a:pPr algn="just"/>
            <a:r>
              <a:rPr lang="sl-SI" sz="2800" b="1" dirty="0"/>
              <a:t>Bralec:</a:t>
            </a:r>
            <a:r>
              <a:rPr lang="sl-SI" sz="2800" dirty="0"/>
              <a:t> Za vse, ki so udeleženi v “svetopisemskem misijonu” v Sloveniji – v širjenju svetopisemskega sporočila, v njegovem podajanju, razlaganju, poučevanju in nasploh približevanju ljudem, da bi lahko prišli v stik z njegovim pravim avtorjem, Bogom.</a:t>
            </a:r>
          </a:p>
          <a:p>
            <a:pPr algn="just"/>
            <a:r>
              <a:rPr lang="sl-SI" sz="2800" b="1" dirty="0"/>
              <a:t>Vsi:</a:t>
            </a:r>
            <a:r>
              <a:rPr lang="sl-SI" sz="2800" dirty="0"/>
              <a:t> Prosimo te usliši nas.</a:t>
            </a:r>
          </a:p>
          <a:p>
            <a:pPr algn="just"/>
            <a:endParaRPr lang="sl-SI" sz="2800" dirty="0"/>
          </a:p>
          <a:p>
            <a:pPr algn="just"/>
            <a:r>
              <a:rPr lang="sl-SI" sz="2800" b="1" dirty="0"/>
              <a:t>Bralec:  </a:t>
            </a:r>
            <a:r>
              <a:rPr lang="sl-SI" sz="2800" dirty="0"/>
              <a:t>Nebeški Oče, poslal si svojo besedo milosti in resnice, dobro novico o Jezusu Kristusu, da bi bila vsem ljudem v odrešenje. Naj se torej tvoja beseda širi po Sloveniji, se razrašča in daje svoj dobri sad. Pri tem odstrani vse ovire ter ji povsod na široko odpri vrata.</a:t>
            </a:r>
          </a:p>
          <a:p>
            <a:pPr algn="just"/>
            <a:r>
              <a:rPr lang="sl-SI" sz="2800" b="1" dirty="0"/>
              <a:t>Vsi: </a:t>
            </a:r>
            <a:r>
              <a:rPr lang="sl-SI" sz="2800" dirty="0"/>
              <a:t>Prosimo te usliši nas.</a:t>
            </a:r>
          </a:p>
          <a:p>
            <a:pPr algn="just"/>
            <a:endParaRPr lang="sl-SI" sz="2400" dirty="0"/>
          </a:p>
        </p:txBody>
      </p:sp>
    </p:spTree>
    <p:extLst>
      <p:ext uri="{BB962C8B-B14F-4D97-AF65-F5344CB8AC3E}">
        <p14:creationId xmlns:p14="http://schemas.microsoft.com/office/powerpoint/2010/main" val="324285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81B53E6D-3B82-964F-9F9E-FB95B68B77A6}"/>
              </a:ext>
            </a:extLst>
          </p:cNvPr>
          <p:cNvSpPr>
            <a:spLocks noGrp="1"/>
          </p:cNvSpPr>
          <p:nvPr>
            <p:ph idx="1"/>
          </p:nvPr>
        </p:nvSpPr>
        <p:spPr>
          <a:xfrm>
            <a:off x="472966" y="394138"/>
            <a:ext cx="8801036" cy="6211613"/>
          </a:xfrm>
        </p:spPr>
        <p:txBody>
          <a:bodyPr>
            <a:normAutofit fontScale="92500" lnSpcReduction="10000"/>
          </a:bodyPr>
          <a:lstStyle/>
          <a:p>
            <a:pPr algn="just"/>
            <a:r>
              <a:rPr lang="sl-SI" sz="2800" b="1" dirty="0"/>
              <a:t>Bralec</a:t>
            </a:r>
            <a:r>
              <a:rPr lang="sl-SI" sz="2800" dirty="0"/>
              <a:t>: Pošlji, Bog, svojo besedo in nas ozdravi. Reši naš narod, ozdravi naše skupnosti, podpri naše družine; reši nas iz naših »jam«, kamor smo padli, ozdravi nas nevere in sprtosti, odpusti naše grehe ter bratsko kri, ki smo jo prelili.</a:t>
            </a:r>
          </a:p>
          <a:p>
            <a:pPr algn="just"/>
            <a:r>
              <a:rPr lang="sl-SI" sz="2800" b="1" dirty="0"/>
              <a:t>Vsi</a:t>
            </a:r>
            <a:r>
              <a:rPr lang="sl-SI" sz="2800" dirty="0"/>
              <a:t>: Prosimo te usliši nas.</a:t>
            </a:r>
          </a:p>
          <a:p>
            <a:pPr algn="just"/>
            <a:endParaRPr lang="sl-SI" sz="2800" dirty="0"/>
          </a:p>
          <a:p>
            <a:pPr algn="just"/>
            <a:r>
              <a:rPr lang="sl-SI" sz="2800" b="1" dirty="0"/>
              <a:t>Bralec</a:t>
            </a:r>
            <a:r>
              <a:rPr lang="sl-SI" sz="2800" dirty="0"/>
              <a:t>: Pomagaj, Oče, vsem kristjanom, da bi z veseljem pogosto brali Sveto pismo in se vanj z užitkom poglabljali. Vedno pošiljaj svojega Svetega Duha vsakemu bralcu, da ga vodi in navdihuje z nebeško modrostjo, s spoznanjem Kristusa in z razumevanjem tvojega čudovitega načrta za odrešenje vseh ljudi.</a:t>
            </a:r>
          </a:p>
          <a:p>
            <a:pPr algn="just"/>
            <a:r>
              <a:rPr lang="sl-SI" sz="2800" b="1" dirty="0"/>
              <a:t>Vsi</a:t>
            </a:r>
            <a:r>
              <a:rPr lang="sl-SI" sz="2800" dirty="0"/>
              <a:t>: Prosimo te usliši nas.</a:t>
            </a:r>
          </a:p>
          <a:p>
            <a:endParaRPr lang="sl-SI" sz="2800" dirty="0"/>
          </a:p>
          <a:p>
            <a:endParaRPr lang="sl-SI" dirty="0"/>
          </a:p>
        </p:txBody>
      </p:sp>
    </p:spTree>
    <p:extLst>
      <p:ext uri="{BB962C8B-B14F-4D97-AF65-F5344CB8AC3E}">
        <p14:creationId xmlns:p14="http://schemas.microsoft.com/office/powerpoint/2010/main" val="340404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F01529BE-6428-03CA-C70E-5278020D9B47}"/>
              </a:ext>
            </a:extLst>
          </p:cNvPr>
          <p:cNvSpPr>
            <a:spLocks noGrp="1"/>
          </p:cNvSpPr>
          <p:nvPr>
            <p:ph idx="1"/>
          </p:nvPr>
        </p:nvSpPr>
        <p:spPr>
          <a:xfrm>
            <a:off x="677334" y="646386"/>
            <a:ext cx="8596668" cy="6022427"/>
          </a:xfrm>
        </p:spPr>
        <p:txBody>
          <a:bodyPr>
            <a:normAutofit fontScale="92500" lnSpcReduction="10000"/>
          </a:bodyPr>
          <a:lstStyle/>
          <a:p>
            <a:pPr algn="just"/>
            <a:r>
              <a:rPr lang="sl-SI" sz="2800" b="1" dirty="0"/>
              <a:t>Vsi: Oče naš…</a:t>
            </a:r>
          </a:p>
          <a:p>
            <a:pPr marL="0" indent="0" algn="just">
              <a:buNone/>
            </a:pPr>
            <a:endParaRPr lang="sl-SI" sz="2800" b="1" dirty="0"/>
          </a:p>
          <a:p>
            <a:pPr algn="just"/>
            <a:r>
              <a:rPr lang="sl-SI" sz="2800" b="1" dirty="0"/>
              <a:t>Voditelj:  </a:t>
            </a:r>
            <a:r>
              <a:rPr lang="sl-SI" sz="2800" dirty="0"/>
              <a:t>Bog, naš Oče, svojo besedo si poslal vsem narodom, ljudstvom in jezikom. Prosimo te za vse krščanske delavce, ki se trudijo, da bi nam posredovali in približali tvojo besedo: odpri jim vrata besede, da bodo pogumno oznanjali skrivnost evangelija. Podeli jim modrost in moč Svetega Duha za poučevanje in razlaganje Svetega pisma, da bodo tisti, ki jih poslušajo, lahko osebno izkusili Tebe, ki si njegov izvor in resnični avtor. Po Jezusu Kristusu, našem Gospodu!</a:t>
            </a:r>
          </a:p>
          <a:p>
            <a:pPr marL="0" indent="0" algn="just">
              <a:buNone/>
            </a:pPr>
            <a:endParaRPr lang="sl-SI" sz="2800" dirty="0"/>
          </a:p>
          <a:p>
            <a:pPr algn="just"/>
            <a:r>
              <a:rPr lang="sl-SI" sz="2800" b="1" dirty="0"/>
              <a:t>Vsi:  Amen.</a:t>
            </a:r>
          </a:p>
          <a:p>
            <a:endParaRPr lang="sl-SI" dirty="0"/>
          </a:p>
        </p:txBody>
      </p:sp>
    </p:spTree>
    <p:extLst>
      <p:ext uri="{BB962C8B-B14F-4D97-AF65-F5344CB8AC3E}">
        <p14:creationId xmlns:p14="http://schemas.microsoft.com/office/powerpoint/2010/main" val="3892911204"/>
      </p:ext>
    </p:extLst>
  </p:cSld>
  <p:clrMapOvr>
    <a:masterClrMapping/>
  </p:clrMapOvr>
</p:sld>
</file>

<file path=ppt/theme/theme1.xml><?xml version="1.0" encoding="utf-8"?>
<a:theme xmlns:a="http://schemas.openxmlformats.org/drawingml/2006/main" name="Gladko">
  <a:themeElements>
    <a:clrScheme name="Office 2013–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461</TotalTime>
  <Words>2354</Words>
  <Application>Microsoft Office PowerPoint</Application>
  <PresentationFormat>Po meri</PresentationFormat>
  <Paragraphs>115</Paragraphs>
  <Slides>24</Slides>
  <Notes>0</Notes>
  <HiddenSlides>0</HiddenSlides>
  <MMClips>0</MMClips>
  <ScaleCrop>false</ScaleCrop>
  <HeadingPairs>
    <vt:vector size="4" baseType="variant">
      <vt:variant>
        <vt:lpstr>Tema</vt:lpstr>
      </vt:variant>
      <vt:variant>
        <vt:i4>1</vt:i4>
      </vt:variant>
      <vt:variant>
        <vt:lpstr>Naslovi diapozitivov</vt:lpstr>
      </vt:variant>
      <vt:variant>
        <vt:i4>24</vt:i4>
      </vt:variant>
    </vt:vector>
  </HeadingPairs>
  <TitlesOfParts>
    <vt:vector size="25" baseType="lpstr">
      <vt:lpstr>Gladko</vt:lpstr>
      <vt:lpstr>SREČANJE  BRALCEV BOŽJE BESEDE  Vipava, 9. 5. 2026 ob 15.00</vt:lpstr>
      <vt:lpstr>Dnevni red</vt:lpstr>
      <vt:lpstr>MOLITEV</vt:lpstr>
      <vt:lpstr>PowerPointova predstavitev</vt:lpstr>
      <vt:lpstr>PowerPointova predstavitev</vt:lpstr>
      <vt:lpstr>PowerPointova predstavitev</vt:lpstr>
      <vt:lpstr>PowerPointova predstavitev</vt:lpstr>
      <vt:lpstr>PowerPointova predstavitev</vt:lpstr>
      <vt:lpstr>PowerPointova predstavitev</vt:lpstr>
      <vt:lpstr>Kdo bere berila pri bogoslužju</vt:lpstr>
      <vt:lpstr>Kdo bere berila pri bogoslužju</vt:lpstr>
      <vt:lpstr>Navodila za branje Božje besede </vt:lpstr>
      <vt:lpstr>Navodila za branje Božje besede </vt:lpstr>
      <vt:lpstr>Branje Božje besede </vt:lpstr>
      <vt:lpstr>Branje Božje besede </vt:lpstr>
      <vt:lpstr>PowerPointova predstavitev</vt:lpstr>
      <vt:lpstr>PowerPointova predstavitev</vt:lpstr>
      <vt:lpstr>PowerPointova predstavitev</vt:lpstr>
      <vt:lpstr>PowerPointova predstavitev</vt:lpstr>
      <vt:lpstr>PowerPointova predstavitev</vt:lpstr>
      <vt:lpstr>PowerPointova predstavitev</vt:lpstr>
      <vt:lpstr>KDAJ V LETU IN KATERA BERILA BEREMO  PRI MAŠI </vt:lpstr>
      <vt:lpstr>Duhovna in tehnična priprava bralcev</vt:lpstr>
      <vt:lpstr>Branje prošenj in nekaj priporočil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SREČANJE  BRALCEV BOŽJE BESEDE  Vipava, 9. 5. 2026 ob 15.00</dc:title>
  <dc:creator>Leon Senica</dc:creator>
  <cp:lastModifiedBy>Pastoralna</cp:lastModifiedBy>
  <cp:revision>24</cp:revision>
  <dcterms:created xsi:type="dcterms:W3CDTF">2026-01-16T08:09:45Z</dcterms:created>
  <dcterms:modified xsi:type="dcterms:W3CDTF">2026-05-11T07:26:34Z</dcterms:modified>
</cp:coreProperties>
</file>